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xml" ContentType="application/vnd.openxmlformats-officedocument.presentationml.tags+xml"/>
  <Override PartName="/ppt/notesSlides/notesSlide13.xml" ContentType="application/vnd.openxmlformats-officedocument.presentationml.notesSlide+xml"/>
  <Override PartName="/ppt/tags/tag2.xml" ContentType="application/vnd.openxmlformats-officedocument.presentationml.tags+xml"/>
  <Override PartName="/ppt/notesSlides/notesSlide14.xml" ContentType="application/vnd.openxmlformats-officedocument.presentationml.notesSlide+xml"/>
  <Override PartName="/ppt/tags/tag3.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43.xml" ContentType="application/vnd.openxmlformats-officedocument.presentationml.notesSlide+xml"/>
  <Override PartName="/ppt/tags/tag12.xml" ContentType="application/vnd.openxmlformats-officedocument.presentationml.tags+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1" r:id="rId1"/>
    <p:sldMasterId id="2147483754" r:id="rId2"/>
    <p:sldMasterId id="2147483766" r:id="rId3"/>
  </p:sldMasterIdLst>
  <p:notesMasterIdLst>
    <p:notesMasterId r:id="rId56"/>
  </p:notesMasterIdLst>
  <p:handoutMasterIdLst>
    <p:handoutMasterId r:id="rId57"/>
  </p:handoutMasterIdLst>
  <p:sldIdLst>
    <p:sldId id="257" r:id="rId4"/>
    <p:sldId id="376" r:id="rId5"/>
    <p:sldId id="405" r:id="rId6"/>
    <p:sldId id="416" r:id="rId7"/>
    <p:sldId id="411" r:id="rId8"/>
    <p:sldId id="412" r:id="rId9"/>
    <p:sldId id="413" r:id="rId10"/>
    <p:sldId id="414" r:id="rId11"/>
    <p:sldId id="415" r:id="rId12"/>
    <p:sldId id="417" r:id="rId13"/>
    <p:sldId id="419" r:id="rId14"/>
    <p:sldId id="424" r:id="rId15"/>
    <p:sldId id="421" r:id="rId16"/>
    <p:sldId id="422" r:id="rId17"/>
    <p:sldId id="423" r:id="rId18"/>
    <p:sldId id="425" r:id="rId19"/>
    <p:sldId id="427" r:id="rId20"/>
    <p:sldId id="429" r:id="rId21"/>
    <p:sldId id="431" r:id="rId22"/>
    <p:sldId id="432" r:id="rId23"/>
    <p:sldId id="441" r:id="rId24"/>
    <p:sldId id="408" r:id="rId25"/>
    <p:sldId id="406" r:id="rId26"/>
    <p:sldId id="403" r:id="rId27"/>
    <p:sldId id="433" r:id="rId28"/>
    <p:sldId id="448" r:id="rId29"/>
    <p:sldId id="446" r:id="rId30"/>
    <p:sldId id="442" r:id="rId31"/>
    <p:sldId id="449" r:id="rId32"/>
    <p:sldId id="468" r:id="rId33"/>
    <p:sldId id="319" r:id="rId34"/>
    <p:sldId id="450" r:id="rId35"/>
    <p:sldId id="451" r:id="rId36"/>
    <p:sldId id="452" r:id="rId37"/>
    <p:sldId id="392" r:id="rId38"/>
    <p:sldId id="454" r:id="rId39"/>
    <p:sldId id="455" r:id="rId40"/>
    <p:sldId id="459" r:id="rId41"/>
    <p:sldId id="470" r:id="rId42"/>
    <p:sldId id="456" r:id="rId43"/>
    <p:sldId id="461" r:id="rId44"/>
    <p:sldId id="467" r:id="rId45"/>
    <p:sldId id="463" r:id="rId46"/>
    <p:sldId id="373" r:id="rId47"/>
    <p:sldId id="462" r:id="rId48"/>
    <p:sldId id="374" r:id="rId49"/>
    <p:sldId id="394" r:id="rId50"/>
    <p:sldId id="357" r:id="rId51"/>
    <p:sldId id="466" r:id="rId52"/>
    <p:sldId id="465" r:id="rId53"/>
    <p:sldId id="469" r:id="rId54"/>
    <p:sldId id="350" r:id="rId55"/>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3970" autoAdjust="0"/>
  </p:normalViewPr>
  <p:slideViewPr>
    <p:cSldViewPr>
      <p:cViewPr varScale="1">
        <p:scale>
          <a:sx n="61" d="100"/>
          <a:sy n="61" d="100"/>
        </p:scale>
        <p:origin x="-756" y="-90"/>
      </p:cViewPr>
      <p:guideLst>
        <p:guide orient="horz" pos="2160"/>
        <p:guide pos="2880"/>
      </p:guideLst>
    </p:cSldViewPr>
  </p:slideViewPr>
  <p:notesTextViewPr>
    <p:cViewPr>
      <p:scale>
        <a:sx n="1" d="1"/>
        <a:sy n="1" d="1"/>
      </p:scale>
      <p:origin x="0" y="0"/>
    </p:cViewPr>
  </p:notesTextViewPr>
  <p:sorterViewPr>
    <p:cViewPr>
      <p:scale>
        <a:sx n="100" d="100"/>
        <a:sy n="100" d="100"/>
      </p:scale>
      <p:origin x="0" y="8333"/>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handoutMaster" Target="handoutMasters/handoutMaster1.xml"/><Relationship Id="rId61"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08A1C929-B449-4D55-9D0D-39432024E860}" type="datetimeFigureOut">
              <a:rPr lang="en-US" smtClean="0"/>
              <a:t>10/1/2014</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C82382E6-C92C-4FD1-A3D7-E31A103E2215}" type="slidenum">
              <a:rPr lang="en-US" smtClean="0"/>
              <a:t>‹#›</a:t>
            </a:fld>
            <a:endParaRPr lang="en-US"/>
          </a:p>
        </p:txBody>
      </p:sp>
    </p:spTree>
    <p:extLst>
      <p:ext uri="{BB962C8B-B14F-4D97-AF65-F5344CB8AC3E}">
        <p14:creationId xmlns:p14="http://schemas.microsoft.com/office/powerpoint/2010/main" val="25424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A59B16A2-B5F9-4621-B49E-E3A34FC605EF}" type="datetimeFigureOut">
              <a:rPr lang="en-US" smtClean="0"/>
              <a:t>10/1/2014</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2780D53E-B960-4B09-B536-F6726FFD6130}" type="slidenum">
              <a:rPr lang="en-US" smtClean="0"/>
              <a:t>‹#›</a:t>
            </a:fld>
            <a:endParaRPr lang="en-US"/>
          </a:p>
        </p:txBody>
      </p:sp>
    </p:spTree>
    <p:extLst>
      <p:ext uri="{BB962C8B-B14F-4D97-AF65-F5344CB8AC3E}">
        <p14:creationId xmlns:p14="http://schemas.microsoft.com/office/powerpoint/2010/main" val="26083014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buildinitiative.org/Portals/0/Uploads/Documents/50StateChartBook-FinalDraft.pdf"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nuatc.org/our-work/what-we-advocate/"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criptnc.fpg.unc.edu/script-nc-nc-community-college-summit-october-1-2-2014"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80D53E-B960-4B09-B536-F6726FFD6130}" type="slidenum">
              <a:rPr lang="en-US" smtClean="0"/>
              <a:t>1</a:t>
            </a:fld>
            <a:endParaRPr lang="en-US"/>
          </a:p>
        </p:txBody>
      </p:sp>
    </p:spTree>
    <p:extLst>
      <p:ext uri="{BB962C8B-B14F-4D97-AF65-F5344CB8AC3E}">
        <p14:creationId xmlns:p14="http://schemas.microsoft.com/office/powerpoint/2010/main" val="10605346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80D53E-B960-4B09-B536-F6726FFD6130}"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39191453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80D53E-B960-4B09-B536-F6726FFD6130}"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39191453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80D53E-B960-4B09-B536-F6726FFD6130}"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39191453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57066" indent="-291179" eaLnBrk="0" hangingPunct="0">
              <a:defRPr>
                <a:solidFill>
                  <a:schemeClr val="tx1"/>
                </a:solidFill>
                <a:latin typeface="Arial" pitchFamily="34" charset="0"/>
              </a:defRPr>
            </a:lvl2pPr>
            <a:lvl3pPr marL="1164717" indent="-232943" eaLnBrk="0" hangingPunct="0">
              <a:defRPr>
                <a:solidFill>
                  <a:schemeClr val="tx1"/>
                </a:solidFill>
                <a:latin typeface="Arial" pitchFamily="34" charset="0"/>
              </a:defRPr>
            </a:lvl3pPr>
            <a:lvl4pPr marL="1630604" indent="-232943" eaLnBrk="0" hangingPunct="0">
              <a:defRPr>
                <a:solidFill>
                  <a:schemeClr val="tx1"/>
                </a:solidFill>
                <a:latin typeface="Arial" pitchFamily="34" charset="0"/>
              </a:defRPr>
            </a:lvl4pPr>
            <a:lvl5pPr marL="2096491" indent="-232943" eaLnBrk="0" hangingPunct="0">
              <a:defRPr>
                <a:solidFill>
                  <a:schemeClr val="tx1"/>
                </a:solidFill>
                <a:latin typeface="Arial" pitchFamily="34" charset="0"/>
              </a:defRPr>
            </a:lvl5pPr>
            <a:lvl6pPr marL="2562377" indent="-232943" eaLnBrk="0" fontAlgn="base" hangingPunct="0">
              <a:spcBef>
                <a:spcPct val="0"/>
              </a:spcBef>
              <a:spcAft>
                <a:spcPct val="0"/>
              </a:spcAft>
              <a:defRPr>
                <a:solidFill>
                  <a:schemeClr val="tx1"/>
                </a:solidFill>
                <a:latin typeface="Arial" pitchFamily="34" charset="0"/>
              </a:defRPr>
            </a:lvl6pPr>
            <a:lvl7pPr marL="3028264" indent="-232943" eaLnBrk="0" fontAlgn="base" hangingPunct="0">
              <a:spcBef>
                <a:spcPct val="0"/>
              </a:spcBef>
              <a:spcAft>
                <a:spcPct val="0"/>
              </a:spcAft>
              <a:defRPr>
                <a:solidFill>
                  <a:schemeClr val="tx1"/>
                </a:solidFill>
                <a:latin typeface="Arial" pitchFamily="34" charset="0"/>
              </a:defRPr>
            </a:lvl7pPr>
            <a:lvl8pPr marL="3494151" indent="-232943" eaLnBrk="0" fontAlgn="base" hangingPunct="0">
              <a:spcBef>
                <a:spcPct val="0"/>
              </a:spcBef>
              <a:spcAft>
                <a:spcPct val="0"/>
              </a:spcAft>
              <a:defRPr>
                <a:solidFill>
                  <a:schemeClr val="tx1"/>
                </a:solidFill>
                <a:latin typeface="Arial" pitchFamily="34" charset="0"/>
              </a:defRPr>
            </a:lvl8pPr>
            <a:lvl9pPr marL="3960038" indent="-232943" eaLnBrk="0" fontAlgn="base" hangingPunct="0">
              <a:spcBef>
                <a:spcPct val="0"/>
              </a:spcBef>
              <a:spcAft>
                <a:spcPct val="0"/>
              </a:spcAft>
              <a:defRPr>
                <a:solidFill>
                  <a:schemeClr val="tx1"/>
                </a:solidFill>
                <a:latin typeface="Arial" pitchFamily="34" charset="0"/>
              </a:defRPr>
            </a:lvl9pPr>
          </a:lstStyle>
          <a:p>
            <a:pPr eaLnBrk="1" hangingPunct="1"/>
            <a:fld id="{07658B32-48AB-4915-A969-256043404F03}" type="slidenum">
              <a:rPr lang="en-US" smtClean="0">
                <a:solidFill>
                  <a:srgbClr val="000000"/>
                </a:solidFill>
              </a:rPr>
              <a:pPr eaLnBrk="1" hangingPunct="1"/>
              <a:t>13</a:t>
            </a:fld>
            <a:endParaRPr lang="en-US" smtClean="0">
              <a:solidFill>
                <a:srgbClr val="000000"/>
              </a:solidFill>
            </a:endParaRPr>
          </a:p>
        </p:txBody>
      </p:sp>
      <p:sp>
        <p:nvSpPr>
          <p:cNvPr id="58371" name="Rectangle 2"/>
          <p:cNvSpPr>
            <a:spLocks noGrp="1" noRot="1" noChangeAspect="1" noChangeArrowheads="1" noTextEdit="1"/>
          </p:cNvSpPr>
          <p:nvPr>
            <p:ph type="sldImg"/>
          </p:nvPr>
        </p:nvSpPr>
        <p:spPr>
          <a:xfrm>
            <a:off x="1184275" y="696913"/>
            <a:ext cx="4648200" cy="3486150"/>
          </a:xfrm>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32" tIns="46564" rIns="93132" bIns="46564"/>
          <a:lstStyle/>
          <a:p>
            <a:pPr defTabSz="464270"/>
            <a:r>
              <a:rPr lang="en-US" dirty="0" smtClean="0"/>
              <a:t>The first feature is access. Providing access to a wide range of learning opportunities, activities, settings, and environments is a defining feature of high quality inclusion in early childhood. </a:t>
            </a:r>
          </a:p>
        </p:txBody>
      </p:sp>
    </p:spTree>
    <p:extLst>
      <p:ext uri="{BB962C8B-B14F-4D97-AF65-F5344CB8AC3E}">
        <p14:creationId xmlns:p14="http://schemas.microsoft.com/office/powerpoint/2010/main" val="7945802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57066" indent="-291179" eaLnBrk="0" hangingPunct="0">
              <a:defRPr>
                <a:solidFill>
                  <a:schemeClr val="tx1"/>
                </a:solidFill>
                <a:latin typeface="Arial" pitchFamily="34" charset="0"/>
              </a:defRPr>
            </a:lvl2pPr>
            <a:lvl3pPr marL="1164717" indent="-232943" eaLnBrk="0" hangingPunct="0">
              <a:defRPr>
                <a:solidFill>
                  <a:schemeClr val="tx1"/>
                </a:solidFill>
                <a:latin typeface="Arial" pitchFamily="34" charset="0"/>
              </a:defRPr>
            </a:lvl3pPr>
            <a:lvl4pPr marL="1630604" indent="-232943" eaLnBrk="0" hangingPunct="0">
              <a:defRPr>
                <a:solidFill>
                  <a:schemeClr val="tx1"/>
                </a:solidFill>
                <a:latin typeface="Arial" pitchFamily="34" charset="0"/>
              </a:defRPr>
            </a:lvl4pPr>
            <a:lvl5pPr marL="2096491" indent="-232943" eaLnBrk="0" hangingPunct="0">
              <a:defRPr>
                <a:solidFill>
                  <a:schemeClr val="tx1"/>
                </a:solidFill>
                <a:latin typeface="Arial" pitchFamily="34" charset="0"/>
              </a:defRPr>
            </a:lvl5pPr>
            <a:lvl6pPr marL="2562377" indent="-232943" eaLnBrk="0" fontAlgn="base" hangingPunct="0">
              <a:spcBef>
                <a:spcPct val="0"/>
              </a:spcBef>
              <a:spcAft>
                <a:spcPct val="0"/>
              </a:spcAft>
              <a:defRPr>
                <a:solidFill>
                  <a:schemeClr val="tx1"/>
                </a:solidFill>
                <a:latin typeface="Arial" pitchFamily="34" charset="0"/>
              </a:defRPr>
            </a:lvl6pPr>
            <a:lvl7pPr marL="3028264" indent="-232943" eaLnBrk="0" fontAlgn="base" hangingPunct="0">
              <a:spcBef>
                <a:spcPct val="0"/>
              </a:spcBef>
              <a:spcAft>
                <a:spcPct val="0"/>
              </a:spcAft>
              <a:defRPr>
                <a:solidFill>
                  <a:schemeClr val="tx1"/>
                </a:solidFill>
                <a:latin typeface="Arial" pitchFamily="34" charset="0"/>
              </a:defRPr>
            </a:lvl7pPr>
            <a:lvl8pPr marL="3494151" indent="-232943" eaLnBrk="0" fontAlgn="base" hangingPunct="0">
              <a:spcBef>
                <a:spcPct val="0"/>
              </a:spcBef>
              <a:spcAft>
                <a:spcPct val="0"/>
              </a:spcAft>
              <a:defRPr>
                <a:solidFill>
                  <a:schemeClr val="tx1"/>
                </a:solidFill>
                <a:latin typeface="Arial" pitchFamily="34" charset="0"/>
              </a:defRPr>
            </a:lvl8pPr>
            <a:lvl9pPr marL="3960038" indent="-232943" eaLnBrk="0" fontAlgn="base" hangingPunct="0">
              <a:spcBef>
                <a:spcPct val="0"/>
              </a:spcBef>
              <a:spcAft>
                <a:spcPct val="0"/>
              </a:spcAft>
              <a:defRPr>
                <a:solidFill>
                  <a:schemeClr val="tx1"/>
                </a:solidFill>
                <a:latin typeface="Arial" pitchFamily="34" charset="0"/>
              </a:defRPr>
            </a:lvl9pPr>
          </a:lstStyle>
          <a:p>
            <a:pPr eaLnBrk="1" hangingPunct="1"/>
            <a:fld id="{1A2E4CD2-D8DB-4EE7-A107-FE1015F804A1}" type="slidenum">
              <a:rPr lang="en-US" smtClean="0">
                <a:solidFill>
                  <a:srgbClr val="000000"/>
                </a:solidFill>
              </a:rPr>
              <a:pPr eaLnBrk="1" hangingPunct="1"/>
              <a:t>14</a:t>
            </a:fld>
            <a:endParaRPr lang="en-US" smtClean="0">
              <a:solidFill>
                <a:srgbClr val="000000"/>
              </a:solidFill>
            </a:endParaRPr>
          </a:p>
        </p:txBody>
      </p:sp>
      <p:sp>
        <p:nvSpPr>
          <p:cNvPr id="60419" name="Rectangle 2"/>
          <p:cNvSpPr>
            <a:spLocks noGrp="1" noRot="1" noChangeAspect="1" noChangeArrowheads="1" noTextEdit="1"/>
          </p:cNvSpPr>
          <p:nvPr>
            <p:ph type="sldImg"/>
          </p:nvPr>
        </p:nvSpPr>
        <p:spPr>
          <a:xfrm>
            <a:off x="1184275" y="696913"/>
            <a:ext cx="4648200" cy="3486150"/>
          </a:xfrm>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32" tIns="46564" rIns="93132" bIns="46564"/>
          <a:lstStyle/>
          <a:p>
            <a:pPr defTabSz="464270"/>
            <a:r>
              <a:rPr lang="en-US" dirty="0" smtClean="0"/>
              <a:t>The second feature is participation. Even if environments and programs are designed to facilitate access, some children may need additional individualized accommodations and supports to participate fully in early learning experiences. Adults promote belonging, participation, and engagement for children with and without disabilities in a variety of intentional ways.  Not only do young children need supports; but in order for inclusion to be successful, there must be an infrastructure of supports for the adults who work with the children. </a:t>
            </a:r>
          </a:p>
        </p:txBody>
      </p:sp>
    </p:spTree>
    <p:extLst>
      <p:ext uri="{BB962C8B-B14F-4D97-AF65-F5344CB8AC3E}">
        <p14:creationId xmlns:p14="http://schemas.microsoft.com/office/powerpoint/2010/main" val="23067497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57066" indent="-291179" eaLnBrk="0" hangingPunct="0">
              <a:defRPr>
                <a:solidFill>
                  <a:schemeClr val="tx1"/>
                </a:solidFill>
                <a:latin typeface="Arial" pitchFamily="34" charset="0"/>
              </a:defRPr>
            </a:lvl2pPr>
            <a:lvl3pPr marL="1164717" indent="-232943" eaLnBrk="0" hangingPunct="0">
              <a:defRPr>
                <a:solidFill>
                  <a:schemeClr val="tx1"/>
                </a:solidFill>
                <a:latin typeface="Arial" pitchFamily="34" charset="0"/>
              </a:defRPr>
            </a:lvl3pPr>
            <a:lvl4pPr marL="1630604" indent="-232943" eaLnBrk="0" hangingPunct="0">
              <a:defRPr>
                <a:solidFill>
                  <a:schemeClr val="tx1"/>
                </a:solidFill>
                <a:latin typeface="Arial" pitchFamily="34" charset="0"/>
              </a:defRPr>
            </a:lvl4pPr>
            <a:lvl5pPr marL="2096491" indent="-232943" eaLnBrk="0" hangingPunct="0">
              <a:defRPr>
                <a:solidFill>
                  <a:schemeClr val="tx1"/>
                </a:solidFill>
                <a:latin typeface="Arial" pitchFamily="34" charset="0"/>
              </a:defRPr>
            </a:lvl5pPr>
            <a:lvl6pPr marL="2562377" indent="-232943" eaLnBrk="0" fontAlgn="base" hangingPunct="0">
              <a:spcBef>
                <a:spcPct val="0"/>
              </a:spcBef>
              <a:spcAft>
                <a:spcPct val="0"/>
              </a:spcAft>
              <a:defRPr>
                <a:solidFill>
                  <a:schemeClr val="tx1"/>
                </a:solidFill>
                <a:latin typeface="Arial" pitchFamily="34" charset="0"/>
              </a:defRPr>
            </a:lvl6pPr>
            <a:lvl7pPr marL="3028264" indent="-232943" eaLnBrk="0" fontAlgn="base" hangingPunct="0">
              <a:spcBef>
                <a:spcPct val="0"/>
              </a:spcBef>
              <a:spcAft>
                <a:spcPct val="0"/>
              </a:spcAft>
              <a:defRPr>
                <a:solidFill>
                  <a:schemeClr val="tx1"/>
                </a:solidFill>
                <a:latin typeface="Arial" pitchFamily="34" charset="0"/>
              </a:defRPr>
            </a:lvl7pPr>
            <a:lvl8pPr marL="3494151" indent="-232943" eaLnBrk="0" fontAlgn="base" hangingPunct="0">
              <a:spcBef>
                <a:spcPct val="0"/>
              </a:spcBef>
              <a:spcAft>
                <a:spcPct val="0"/>
              </a:spcAft>
              <a:defRPr>
                <a:solidFill>
                  <a:schemeClr val="tx1"/>
                </a:solidFill>
                <a:latin typeface="Arial" pitchFamily="34" charset="0"/>
              </a:defRPr>
            </a:lvl8pPr>
            <a:lvl9pPr marL="3960038" indent="-232943" eaLnBrk="0" fontAlgn="base" hangingPunct="0">
              <a:spcBef>
                <a:spcPct val="0"/>
              </a:spcBef>
              <a:spcAft>
                <a:spcPct val="0"/>
              </a:spcAft>
              <a:defRPr>
                <a:solidFill>
                  <a:schemeClr val="tx1"/>
                </a:solidFill>
                <a:latin typeface="Arial" pitchFamily="34" charset="0"/>
              </a:defRPr>
            </a:lvl9pPr>
          </a:lstStyle>
          <a:p>
            <a:pPr eaLnBrk="1" hangingPunct="1"/>
            <a:fld id="{4E584DD7-0C63-42D0-8A33-8008129E6D74}" type="slidenum">
              <a:rPr lang="en-US" smtClean="0">
                <a:solidFill>
                  <a:srgbClr val="000000"/>
                </a:solidFill>
              </a:rPr>
              <a:pPr eaLnBrk="1" hangingPunct="1"/>
              <a:t>15</a:t>
            </a:fld>
            <a:endParaRPr lang="en-US" smtClean="0">
              <a:solidFill>
                <a:srgbClr val="000000"/>
              </a:solidFill>
            </a:endParaRPr>
          </a:p>
        </p:txBody>
      </p:sp>
      <p:sp>
        <p:nvSpPr>
          <p:cNvPr id="63491" name="Rectangle 2"/>
          <p:cNvSpPr>
            <a:spLocks noGrp="1" noRot="1" noChangeAspect="1" noChangeArrowheads="1" noTextEdit="1"/>
          </p:cNvSpPr>
          <p:nvPr>
            <p:ph type="sldImg"/>
          </p:nvPr>
        </p:nvSpPr>
        <p:spPr>
          <a:xfrm>
            <a:off x="1184275" y="696913"/>
            <a:ext cx="4648200" cy="3486150"/>
          </a:xfrm>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32" tIns="46564" rIns="93132" bIns="46564"/>
          <a:lstStyle/>
          <a:p>
            <a:pPr defTabSz="464270"/>
            <a:r>
              <a:rPr lang="en-US" dirty="0" smtClean="0"/>
              <a:t>The third defining feature is supports.  In order for inclusion to work in community settings such as classrooms and homes, certain systems-level supports must be in place. These supports include:</a:t>
            </a:r>
          </a:p>
          <a:p>
            <a:pPr defTabSz="464270"/>
            <a:r>
              <a:rPr lang="en-US" dirty="0" smtClean="0"/>
              <a:t>professional development to ensure that practitioners and families have the knowledge, skills, and attitudes required to implement inclusive practices</a:t>
            </a:r>
          </a:p>
          <a:p>
            <a:pPr defTabSz="464270"/>
            <a:r>
              <a:rPr lang="en-US" dirty="0" smtClean="0"/>
              <a:t>resources and policies to promote opportunities for communication and collaboration among professionals and families</a:t>
            </a:r>
          </a:p>
          <a:p>
            <a:pPr defTabSz="464270"/>
            <a:r>
              <a:rPr lang="en-US" dirty="0" smtClean="0"/>
              <a:t>structures in place to help integrate and coordinate special services with general early childhood services and</a:t>
            </a:r>
          </a:p>
          <a:p>
            <a:pPr defTabSz="464270"/>
            <a:r>
              <a:rPr lang="en-US" dirty="0" smtClean="0"/>
              <a:t>standards that address program quality and professional competencies </a:t>
            </a:r>
          </a:p>
          <a:p>
            <a:pPr defTabSz="464270"/>
            <a:r>
              <a:rPr lang="en-US" dirty="0" smtClean="0"/>
              <a:t>So, you have heard the definition of inclusion. For more information contained in the position statement go to the link on the resources and references slide at the end of this presentation. </a:t>
            </a:r>
          </a:p>
        </p:txBody>
      </p:sp>
    </p:spTree>
    <p:extLst>
      <p:ext uri="{BB962C8B-B14F-4D97-AF65-F5344CB8AC3E}">
        <p14:creationId xmlns:p14="http://schemas.microsoft.com/office/powerpoint/2010/main" val="1407064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80D53E-B960-4B09-B536-F6726FFD6130}"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39191453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80D53E-B960-4B09-B536-F6726FFD6130}"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39191453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Source: Cardenas-</a:t>
            </a:r>
            <a:r>
              <a:rPr kumimoji="0" lang="en-US" sz="1200" b="0" i="0" u="none" strike="noStrike" kern="1200" cap="none" spc="0" normalizeH="0" baseline="0" noProof="0" dirty="0" err="1" smtClean="0">
                <a:ln>
                  <a:noFill/>
                </a:ln>
                <a:solidFill>
                  <a:prstClr val="black"/>
                </a:solidFill>
                <a:effectLst/>
                <a:uLnTx/>
                <a:uFillTx/>
                <a:latin typeface="+mn-lt"/>
                <a:ea typeface="+mn-ea"/>
                <a:cs typeface="+mn-cs"/>
              </a:rPr>
              <a:t>Chiasson</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A., Bruner, C., &amp; </a:t>
            </a:r>
            <a:r>
              <a:rPr kumimoji="0" lang="en-US" sz="1200" b="0" i="0" u="none" strike="noStrike" kern="1200" cap="none" spc="0" normalizeH="0" baseline="0" noProof="0" dirty="0" err="1" smtClean="0">
                <a:ln>
                  <a:noFill/>
                </a:ln>
                <a:solidFill>
                  <a:prstClr val="black"/>
                </a:solidFill>
                <a:effectLst/>
                <a:uLnTx/>
                <a:uFillTx/>
                <a:latin typeface="+mn-lt"/>
                <a:ea typeface="+mn-ea"/>
                <a:cs typeface="+mn-cs"/>
              </a:rPr>
              <a:t>Trefz</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M. N. (2014). Fifty state chart book: Dimensions of diversity and the young child population. Des Moines, IA: Child and Family Policy Center. </a:t>
            </a:r>
            <a:r>
              <a:rPr kumimoji="0" lang="en-US" sz="1200" b="1" i="0" u="sng" strike="noStrike" kern="1200" cap="none" spc="0" normalizeH="0" baseline="0" noProof="0" dirty="0" smtClean="0">
                <a:ln>
                  <a:noFill/>
                </a:ln>
                <a:solidFill>
                  <a:prstClr val="black"/>
                </a:solidFill>
                <a:effectLst/>
                <a:uLnTx/>
                <a:uFillTx/>
                <a:latin typeface="+mn-lt"/>
                <a:ea typeface="+mn-ea"/>
                <a:cs typeface="+mn-cs"/>
                <a:hlinkClick r:id="rId3"/>
              </a:rPr>
              <a:t>http://www.buildinitiative.org/Portals/0/Uploads/Documents/50StateChartBook-FinalDraft.pdf</a:t>
            </a: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780D53E-B960-4B09-B536-F6726FFD6130}"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39191453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 marR="0" lvl="0" indent="-11430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Sources: National Urban Alliance. (2014). </a:t>
            </a:r>
            <a:r>
              <a:rPr kumimoji="0" lang="en-US" sz="1200" b="0" i="1" u="none" strike="noStrike" kern="1200" cap="none" spc="0" normalizeH="0" baseline="0" noProof="0" dirty="0" smtClean="0">
                <a:ln>
                  <a:noFill/>
                </a:ln>
                <a:solidFill>
                  <a:prstClr val="black"/>
                </a:solidFill>
                <a:effectLst/>
                <a:uLnTx/>
                <a:uFillTx/>
                <a:latin typeface="+mn-lt"/>
                <a:ea typeface="+mn-ea"/>
                <a:cs typeface="+mn-cs"/>
              </a:rPr>
              <a:t>What we advocate</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Retrieved from </a:t>
            </a:r>
            <a:r>
              <a:rPr kumimoji="0" lang="en-US" sz="1200" b="1" i="0" u="none" strike="noStrike" kern="1200" cap="none" spc="0" normalizeH="0" baseline="0" noProof="0" dirty="0" smtClean="0">
                <a:ln>
                  <a:noFill/>
                </a:ln>
                <a:solidFill>
                  <a:prstClr val="black"/>
                </a:solidFill>
                <a:effectLst/>
                <a:uLnTx/>
                <a:uFillTx/>
                <a:latin typeface="+mn-lt"/>
                <a:ea typeface="+mn-ea"/>
                <a:cs typeface="+mn-cs"/>
                <a:hlinkClick r:id="rId3"/>
              </a:rPr>
              <a:t>http://www.nuatc.org/our-work/what-we-advocate/</a:t>
            </a:r>
            <a:r>
              <a:rPr kumimoji="0" lang="en-US" sz="1200" b="1" i="0" u="none" strike="noStrike" kern="1200" cap="none" spc="0" normalizeH="0" baseline="0" noProof="0" dirty="0" smtClean="0">
                <a:ln>
                  <a:noFill/>
                </a:ln>
                <a:solidFill>
                  <a:prstClr val="black"/>
                </a:solidFill>
                <a:effectLst/>
                <a:uLnTx/>
                <a:uFillTx/>
                <a:latin typeface="+mn-lt"/>
                <a:ea typeface="+mn-ea"/>
                <a:cs typeface="+mn-cs"/>
              </a:rPr>
              <a:t>; </a:t>
            </a:r>
            <a:r>
              <a:rPr kumimoji="0" lang="en-US" sz="1200" b="0" i="0" u="none" strike="noStrike" kern="1200" cap="none" spc="0" normalizeH="0" baseline="0" noProof="0" dirty="0" err="1" smtClean="0">
                <a:ln>
                  <a:noFill/>
                </a:ln>
                <a:solidFill>
                  <a:prstClr val="black"/>
                </a:solidFill>
                <a:effectLst/>
                <a:uLnTx/>
                <a:uFillTx/>
                <a:latin typeface="+mn-lt"/>
                <a:ea typeface="Calibri"/>
                <a:cs typeface="Garamond-Book"/>
              </a:rPr>
              <a:t>Derman</a:t>
            </a:r>
            <a:r>
              <a:rPr kumimoji="0" lang="en-US" sz="1200" b="0" i="0" u="none" strike="noStrike" kern="1200" cap="none" spc="0" normalizeH="0" baseline="0" noProof="0" dirty="0" smtClean="0">
                <a:ln>
                  <a:noFill/>
                </a:ln>
                <a:solidFill>
                  <a:prstClr val="black"/>
                </a:solidFill>
                <a:effectLst/>
                <a:uLnTx/>
                <a:uFillTx/>
                <a:latin typeface="+mn-lt"/>
                <a:ea typeface="Calibri"/>
                <a:cs typeface="Garamond-Book"/>
              </a:rPr>
              <a:t>-Sparks, L,. &amp; Olsen Edwards, J. (2010). </a:t>
            </a:r>
            <a:r>
              <a:rPr kumimoji="0" lang="en-US" sz="1200" b="0" i="1" u="none" strike="noStrike" kern="1200" cap="none" spc="0" normalizeH="0" baseline="0" noProof="0" dirty="0" smtClean="0">
                <a:ln>
                  <a:noFill/>
                </a:ln>
                <a:solidFill>
                  <a:prstClr val="black"/>
                </a:solidFill>
                <a:effectLst/>
                <a:uLnTx/>
                <a:uFillTx/>
                <a:latin typeface="+mn-lt"/>
                <a:ea typeface="Calibri"/>
                <a:cs typeface="Garamond-Book"/>
              </a:rPr>
              <a:t>Anti-bias education for young children and ourselves</a:t>
            </a:r>
            <a:r>
              <a:rPr kumimoji="0" lang="en-US" sz="1200" b="0" i="0" u="none" strike="noStrike" kern="1200" cap="none" spc="0" normalizeH="0" baseline="0" noProof="0" dirty="0" smtClean="0">
                <a:ln>
                  <a:noFill/>
                </a:ln>
                <a:solidFill>
                  <a:prstClr val="black"/>
                </a:solidFill>
                <a:effectLst/>
                <a:uLnTx/>
                <a:uFillTx/>
                <a:latin typeface="+mn-lt"/>
                <a:ea typeface="Calibri"/>
                <a:cs typeface="Garamond-Book"/>
              </a:rPr>
              <a:t>. Washington, DC: NAEYC.</a:t>
            </a: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780D53E-B960-4B09-B536-F6726FFD6130}"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39191453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a:noFill/>
        </p:spPr>
        <p:txBody>
          <a:bodyPr/>
          <a:lstStyle/>
          <a:p>
            <a:endParaRPr lang="en-US" dirty="0" smtClean="0">
              <a:ea typeface="ＭＳ Ｐゴシック" pitchFamily="34" charset="-128"/>
            </a:endParaRPr>
          </a:p>
        </p:txBody>
      </p:sp>
      <p:sp>
        <p:nvSpPr>
          <p:cNvPr id="57348" name="Slide Number Placeholder 3"/>
          <p:cNvSpPr>
            <a:spLocks noGrp="1"/>
          </p:cNvSpPr>
          <p:nvPr>
            <p:ph type="sldNum" sz="quarter" idx="5"/>
          </p:nvPr>
        </p:nvSpPr>
        <p:spPr bwMode="auto">
          <a:noFill/>
          <a:ln>
            <a:miter lim="800000"/>
            <a:headEnd/>
            <a:tailEnd/>
          </a:ln>
        </p:spPr>
        <p:txBody>
          <a:bodyPr/>
          <a:lstStyle/>
          <a:p>
            <a:fld id="{BA66E622-B3AB-4EEA-BDD0-39FD6FF2D274}" type="slidenum">
              <a:rPr lang="en-US" smtClean="0">
                <a:solidFill>
                  <a:prstClr val="black"/>
                </a:solidFill>
                <a:ea typeface="ＭＳ Ｐゴシック" pitchFamily="34" charset="-128"/>
              </a:rPr>
              <a:pPr/>
              <a:t>2</a:t>
            </a:fld>
            <a:endParaRPr lang="en-US" smtClean="0">
              <a:solidFill>
                <a:prstClr val="black"/>
              </a:solidFill>
              <a:ea typeface="ＭＳ Ｐゴシック" pitchFamily="34" charset="-128"/>
            </a:endParaRPr>
          </a:p>
        </p:txBody>
      </p:sp>
    </p:spTree>
    <p:extLst>
      <p:ext uri="{BB962C8B-B14F-4D97-AF65-F5344CB8AC3E}">
        <p14:creationId xmlns:p14="http://schemas.microsoft.com/office/powerpoint/2010/main" val="27637624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80D53E-B960-4B09-B536-F6726FFD6130}"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39191453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80D53E-B960-4B09-B536-F6726FFD6130}"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39191453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80D53E-B960-4B09-B536-F6726FFD6130}"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20845053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a:noFill/>
        </p:spPr>
        <p:txBody>
          <a:bodyPr/>
          <a:lstStyle/>
          <a:p>
            <a:endParaRPr lang="en-US" dirty="0" smtClean="0">
              <a:ea typeface="ＭＳ Ｐゴシック" pitchFamily="34" charset="-128"/>
            </a:endParaRPr>
          </a:p>
        </p:txBody>
      </p:sp>
      <p:sp>
        <p:nvSpPr>
          <p:cNvPr id="57348" name="Slide Number Placeholder 3"/>
          <p:cNvSpPr>
            <a:spLocks noGrp="1"/>
          </p:cNvSpPr>
          <p:nvPr>
            <p:ph type="sldNum" sz="quarter" idx="5"/>
          </p:nvPr>
        </p:nvSpPr>
        <p:spPr bwMode="auto">
          <a:noFill/>
          <a:ln>
            <a:miter lim="800000"/>
            <a:headEnd/>
            <a:tailEnd/>
          </a:ln>
        </p:spPr>
        <p:txBody>
          <a:bodyPr/>
          <a:lstStyle/>
          <a:p>
            <a:fld id="{BA66E622-B3AB-4EEA-BDD0-39FD6FF2D274}" type="slidenum">
              <a:rPr lang="en-US" smtClean="0">
                <a:solidFill>
                  <a:prstClr val="black"/>
                </a:solidFill>
                <a:ea typeface="ＭＳ Ｐゴシック" pitchFamily="34" charset="-128"/>
              </a:rPr>
              <a:pPr/>
              <a:t>23</a:t>
            </a:fld>
            <a:endParaRPr lang="en-US" smtClean="0">
              <a:solidFill>
                <a:prstClr val="black"/>
              </a:solidFill>
              <a:ea typeface="ＭＳ Ｐゴシック" pitchFamily="34" charset="-128"/>
            </a:endParaRPr>
          </a:p>
        </p:txBody>
      </p:sp>
    </p:spTree>
    <p:extLst>
      <p:ext uri="{BB962C8B-B14F-4D97-AF65-F5344CB8AC3E}">
        <p14:creationId xmlns:p14="http://schemas.microsoft.com/office/powerpoint/2010/main" val="19110790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Agenda/objectives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What’s in packet</a:t>
            </a:r>
          </a:p>
          <a:p>
            <a:endParaRPr lang="en-US" dirty="0"/>
          </a:p>
        </p:txBody>
      </p:sp>
      <p:sp>
        <p:nvSpPr>
          <p:cNvPr id="4" name="Slide Number Placeholder 3"/>
          <p:cNvSpPr>
            <a:spLocks noGrp="1"/>
          </p:cNvSpPr>
          <p:nvPr>
            <p:ph type="sldNum" sz="quarter" idx="10"/>
          </p:nvPr>
        </p:nvSpPr>
        <p:spPr/>
        <p:txBody>
          <a:bodyPr/>
          <a:lstStyle/>
          <a:p>
            <a:fld id="{2780D53E-B960-4B09-B536-F6726FFD6130}"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11608879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a:noFill/>
        </p:spPr>
        <p:txBody>
          <a:bodyPr/>
          <a:lstStyle/>
          <a:p>
            <a:endParaRPr lang="en-US" dirty="0" smtClean="0">
              <a:ea typeface="ＭＳ Ｐゴシック" pitchFamily="34" charset="-128"/>
            </a:endParaRPr>
          </a:p>
        </p:txBody>
      </p:sp>
      <p:sp>
        <p:nvSpPr>
          <p:cNvPr id="57348" name="Slide Number Placeholder 3"/>
          <p:cNvSpPr>
            <a:spLocks noGrp="1"/>
          </p:cNvSpPr>
          <p:nvPr>
            <p:ph type="sldNum" sz="quarter" idx="5"/>
          </p:nvPr>
        </p:nvSpPr>
        <p:spPr bwMode="auto">
          <a:noFill/>
          <a:ln>
            <a:miter lim="800000"/>
            <a:headEnd/>
            <a:tailEnd/>
          </a:ln>
        </p:spPr>
        <p:txBody>
          <a:bodyPr/>
          <a:lstStyle/>
          <a:p>
            <a:fld id="{BA66E622-B3AB-4EEA-BDD0-39FD6FF2D274}" type="slidenum">
              <a:rPr lang="en-US" smtClean="0">
                <a:solidFill>
                  <a:prstClr val="black"/>
                </a:solidFill>
                <a:ea typeface="ＭＳ Ｐゴシック" pitchFamily="34" charset="-128"/>
              </a:rPr>
              <a:pPr/>
              <a:t>26</a:t>
            </a:fld>
            <a:endParaRPr lang="en-US" smtClean="0">
              <a:solidFill>
                <a:prstClr val="black"/>
              </a:solidFill>
              <a:ea typeface="ＭＳ Ｐゴシック" pitchFamily="34" charset="-128"/>
            </a:endParaRPr>
          </a:p>
        </p:txBody>
      </p:sp>
    </p:spTree>
    <p:extLst>
      <p:ext uri="{BB962C8B-B14F-4D97-AF65-F5344CB8AC3E}">
        <p14:creationId xmlns:p14="http://schemas.microsoft.com/office/powerpoint/2010/main" val="41086735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80D53E-B960-4B09-B536-F6726FFD6130}"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39191453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80D53E-B960-4B09-B536-F6726FFD6130}"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39191453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80D53E-B960-4B09-B536-F6726FFD6130}"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39191453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80D53E-B960-4B09-B536-F6726FFD6130}"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39191453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a:noFill/>
        </p:spPr>
        <p:txBody>
          <a:bodyPr/>
          <a:lstStyle/>
          <a:p>
            <a:endParaRPr lang="en-US" dirty="0" smtClean="0">
              <a:ea typeface="ＭＳ Ｐゴシック" pitchFamily="34" charset="-128"/>
            </a:endParaRPr>
          </a:p>
        </p:txBody>
      </p:sp>
      <p:sp>
        <p:nvSpPr>
          <p:cNvPr id="57348" name="Slide Number Placeholder 3"/>
          <p:cNvSpPr>
            <a:spLocks noGrp="1"/>
          </p:cNvSpPr>
          <p:nvPr>
            <p:ph type="sldNum" sz="quarter" idx="5"/>
          </p:nvPr>
        </p:nvSpPr>
        <p:spPr bwMode="auto">
          <a:noFill/>
          <a:ln>
            <a:miter lim="800000"/>
            <a:headEnd/>
            <a:tailEnd/>
          </a:ln>
        </p:spPr>
        <p:txBody>
          <a:bodyPr/>
          <a:lstStyle/>
          <a:p>
            <a:fld id="{BA66E622-B3AB-4EEA-BDD0-39FD6FF2D274}" type="slidenum">
              <a:rPr lang="en-US" smtClean="0">
                <a:solidFill>
                  <a:prstClr val="black"/>
                </a:solidFill>
                <a:ea typeface="ＭＳ Ｐゴシック" pitchFamily="34" charset="-128"/>
              </a:rPr>
              <a:pPr/>
              <a:t>3</a:t>
            </a:fld>
            <a:endParaRPr lang="en-US" smtClean="0">
              <a:solidFill>
                <a:prstClr val="black"/>
              </a:solidFill>
              <a:ea typeface="ＭＳ Ｐゴシック" pitchFamily="34" charset="-128"/>
            </a:endParaRPr>
          </a:p>
        </p:txBody>
      </p:sp>
    </p:spTree>
    <p:extLst>
      <p:ext uri="{BB962C8B-B14F-4D97-AF65-F5344CB8AC3E}">
        <p14:creationId xmlns:p14="http://schemas.microsoft.com/office/powerpoint/2010/main" val="19742793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80D53E-B960-4B09-B536-F6726FFD6130}"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39191453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80D53E-B960-4B09-B536-F6726FFD6130}"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39191453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80D53E-B960-4B09-B536-F6726FFD6130}"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39191453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80D53E-B960-4B09-B536-F6726FFD6130}"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39191453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80D53E-B960-4B09-B536-F6726FFD6130}"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39191453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80D53E-B960-4B09-B536-F6726FFD6130}" type="slidenum">
              <a:rPr lang="en-US" smtClean="0"/>
              <a:t>38</a:t>
            </a:fld>
            <a:endParaRPr lang="en-US"/>
          </a:p>
        </p:txBody>
      </p:sp>
    </p:spTree>
    <p:extLst>
      <p:ext uri="{BB962C8B-B14F-4D97-AF65-F5344CB8AC3E}">
        <p14:creationId xmlns:p14="http://schemas.microsoft.com/office/powerpoint/2010/main" val="24211627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2469CA91-B718-4424-A8E4-B92FF1802019}"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42665965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u="sng" dirty="0" smtClean="0">
                <a:solidFill>
                  <a:srgbClr val="0000FF"/>
                </a:solidFill>
                <a:effectLst/>
                <a:latin typeface="+mn-lt"/>
                <a:ea typeface="Calibri"/>
                <a:cs typeface="Times New Roman"/>
                <a:hlinkClick r:id="rId3"/>
              </a:rPr>
              <a:t>http://scriptnc.fpg.unc.edu/script-nc-nc-community-college-summit-october-1-2-2014</a:t>
            </a:r>
            <a:r>
              <a:rPr lang="en-US" sz="1200" dirty="0" smtClean="0">
                <a:effectLst/>
                <a:latin typeface="+mn-lt"/>
                <a:ea typeface="Calibri"/>
                <a:cs typeface="Times New Roman"/>
              </a:rPr>
              <a:t> </a:t>
            </a:r>
          </a:p>
          <a:p>
            <a:endParaRPr lang="en-US" dirty="0"/>
          </a:p>
        </p:txBody>
      </p:sp>
      <p:sp>
        <p:nvSpPr>
          <p:cNvPr id="4" name="Slide Number Placeholder 3"/>
          <p:cNvSpPr>
            <a:spLocks noGrp="1"/>
          </p:cNvSpPr>
          <p:nvPr>
            <p:ph type="sldNum" sz="quarter" idx="10"/>
          </p:nvPr>
        </p:nvSpPr>
        <p:spPr/>
        <p:txBody>
          <a:bodyPr/>
          <a:lstStyle/>
          <a:p>
            <a:fld id="{2780D53E-B960-4B09-B536-F6726FFD6130}"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39191453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80D53E-B960-4B09-B536-F6726FFD6130}"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39191453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80D53E-B960-4B09-B536-F6726FFD6130}"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39191453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a:noFill/>
        </p:spPr>
        <p:txBody>
          <a:bodyPr/>
          <a:lstStyle/>
          <a:p>
            <a:endParaRPr lang="en-US" dirty="0" smtClean="0">
              <a:ea typeface="ＭＳ Ｐゴシック" pitchFamily="34" charset="-128"/>
            </a:endParaRPr>
          </a:p>
        </p:txBody>
      </p:sp>
      <p:sp>
        <p:nvSpPr>
          <p:cNvPr id="57348" name="Slide Number Placeholder 3"/>
          <p:cNvSpPr>
            <a:spLocks noGrp="1"/>
          </p:cNvSpPr>
          <p:nvPr>
            <p:ph type="sldNum" sz="quarter" idx="5"/>
          </p:nvPr>
        </p:nvSpPr>
        <p:spPr bwMode="auto">
          <a:noFill/>
          <a:ln>
            <a:miter lim="800000"/>
            <a:headEnd/>
            <a:tailEnd/>
          </a:ln>
        </p:spPr>
        <p:txBody>
          <a:bodyPr/>
          <a:lstStyle/>
          <a:p>
            <a:fld id="{BA66E622-B3AB-4EEA-BDD0-39FD6FF2D274}" type="slidenum">
              <a:rPr lang="en-US" smtClean="0">
                <a:solidFill>
                  <a:prstClr val="black"/>
                </a:solidFill>
                <a:ea typeface="ＭＳ Ｐゴシック" pitchFamily="34" charset="-128"/>
              </a:rPr>
              <a:pPr/>
              <a:t>4</a:t>
            </a:fld>
            <a:endParaRPr lang="en-US" smtClean="0">
              <a:solidFill>
                <a:prstClr val="black"/>
              </a:solidFill>
              <a:ea typeface="ＭＳ Ｐゴシック" pitchFamily="34" charset="-128"/>
            </a:endParaRPr>
          </a:p>
        </p:txBody>
      </p:sp>
    </p:spTree>
    <p:extLst>
      <p:ext uri="{BB962C8B-B14F-4D97-AF65-F5344CB8AC3E}">
        <p14:creationId xmlns:p14="http://schemas.microsoft.com/office/powerpoint/2010/main" val="24174244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80D53E-B960-4B09-B536-F6726FFD6130}"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39191453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2469CA91-B718-4424-A8E4-B92FF1802019}"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42665965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2469CA91-B718-4424-A8E4-B92FF1802019}"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42665965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2043B7DE-7ACF-411A-9119-A5F4F78BCD2E}" type="slidenum">
              <a:rPr lang="en-US" smtClean="0">
                <a:solidFill>
                  <a:prstClr val="black"/>
                </a:solidFill>
              </a:rPr>
              <a:pPr>
                <a:defRPr/>
              </a:pPr>
              <a:t>47</a:t>
            </a:fld>
            <a:endParaRPr lang="en-US" smtClean="0">
              <a:solidFill>
                <a:prstClr val="black"/>
              </a:solidFill>
            </a:endParaRPr>
          </a:p>
        </p:txBody>
      </p:sp>
      <p:sp>
        <p:nvSpPr>
          <p:cNvPr id="37891" name="Slide Image Placeholder 1"/>
          <p:cNvSpPr>
            <a:spLocks noGrp="1" noRot="1" noChangeAspect="1" noTextEdit="1"/>
          </p:cNvSpPr>
          <p:nvPr>
            <p:ph type="sldImg"/>
          </p:nvPr>
        </p:nvSpPr>
        <p:spPr bwMode="auto">
          <a:xfrm>
            <a:off x="1182688"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154" tIns="46577" rIns="93154" bIns="46577" numCol="1" anchor="t" anchorCtr="0" compatLnSpc="1">
            <a:prstTxWarp prst="textNoShape">
              <a:avLst/>
            </a:prstTxWarp>
          </a:bodyPr>
          <a:lstStyle/>
          <a:p>
            <a:pPr eaLnBrk="1" hangingPunct="1">
              <a:spcBef>
                <a:spcPct val="0"/>
              </a:spcBef>
            </a:pPr>
            <a:endParaRPr lang="en-US" dirty="0" smtClean="0">
              <a:ea typeface="Geneva"/>
              <a:cs typeface="Geneva"/>
            </a:endParaRPr>
          </a:p>
        </p:txBody>
      </p:sp>
      <p:sp>
        <p:nvSpPr>
          <p:cNvPr id="37893" name="Slide Number Placeholder 3"/>
          <p:cNvSpPr txBox="1">
            <a:spLocks noGrp="1"/>
          </p:cNvSpPr>
          <p:nvPr/>
        </p:nvSpPr>
        <p:spPr bwMode="auto">
          <a:xfrm>
            <a:off x="3970339"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54" tIns="46577" rIns="93154" bIns="46577"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fontAlgn="base" hangingPunct="1">
              <a:spcBef>
                <a:spcPct val="0"/>
              </a:spcBef>
              <a:spcAft>
                <a:spcPct val="0"/>
              </a:spcAft>
            </a:pPr>
            <a:fld id="{48F0524D-3584-4A30-B22F-4DF744A8DF7D}" type="slidenum">
              <a:rPr lang="en-US" sz="1200">
                <a:solidFill>
                  <a:prstClr val="black"/>
                </a:solidFill>
                <a:latin typeface="Calibri" pitchFamily="34" charset="0"/>
                <a:cs typeface="Arial" pitchFamily="34" charset="0"/>
              </a:rPr>
              <a:pPr algn="r" eaLnBrk="1" fontAlgn="base" hangingPunct="1">
                <a:spcBef>
                  <a:spcPct val="0"/>
                </a:spcBef>
                <a:spcAft>
                  <a:spcPct val="0"/>
                </a:spcAft>
              </a:pPr>
              <a:t>47</a:t>
            </a:fld>
            <a:endParaRPr lang="en-US" sz="1200">
              <a:solidFill>
                <a:prstClr val="black"/>
              </a:solidFill>
              <a:latin typeface="Calibri" pitchFamily="34" charset="0"/>
              <a:cs typeface="Arial" pitchFamily="34" charset="0"/>
            </a:endParaRPr>
          </a:p>
        </p:txBody>
      </p:sp>
    </p:spTree>
    <p:extLst>
      <p:ext uri="{BB962C8B-B14F-4D97-AF65-F5344CB8AC3E}">
        <p14:creationId xmlns:p14="http://schemas.microsoft.com/office/powerpoint/2010/main" val="4169938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2469CA91-B718-4424-A8E4-B92FF1802019}" type="slidenum">
              <a:rPr lang="en-US" smtClean="0">
                <a:solidFill>
                  <a:prstClr val="black"/>
                </a:solidFill>
              </a:rPr>
              <a:pPr/>
              <a:t>50</a:t>
            </a:fld>
            <a:endParaRPr lang="en-US">
              <a:solidFill>
                <a:prstClr val="black"/>
              </a:solidFill>
            </a:endParaRPr>
          </a:p>
        </p:txBody>
      </p:sp>
    </p:spTree>
    <p:extLst>
      <p:ext uri="{BB962C8B-B14F-4D97-AF65-F5344CB8AC3E}">
        <p14:creationId xmlns:p14="http://schemas.microsoft.com/office/powerpoint/2010/main" val="42665965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57066" indent="-291179" eaLnBrk="0" hangingPunct="0">
              <a:defRPr>
                <a:solidFill>
                  <a:schemeClr val="tx1"/>
                </a:solidFill>
                <a:latin typeface="Arial" pitchFamily="34" charset="0"/>
              </a:defRPr>
            </a:lvl2pPr>
            <a:lvl3pPr marL="1164717" indent="-232943" eaLnBrk="0" hangingPunct="0">
              <a:defRPr>
                <a:solidFill>
                  <a:schemeClr val="tx1"/>
                </a:solidFill>
                <a:latin typeface="Arial" pitchFamily="34" charset="0"/>
              </a:defRPr>
            </a:lvl3pPr>
            <a:lvl4pPr marL="1630604" indent="-232943" eaLnBrk="0" hangingPunct="0">
              <a:defRPr>
                <a:solidFill>
                  <a:schemeClr val="tx1"/>
                </a:solidFill>
                <a:latin typeface="Arial" pitchFamily="34" charset="0"/>
              </a:defRPr>
            </a:lvl4pPr>
            <a:lvl5pPr marL="2096491" indent="-232943" eaLnBrk="0" hangingPunct="0">
              <a:defRPr>
                <a:solidFill>
                  <a:schemeClr val="tx1"/>
                </a:solidFill>
                <a:latin typeface="Arial" pitchFamily="34" charset="0"/>
              </a:defRPr>
            </a:lvl5pPr>
            <a:lvl6pPr marL="2562377" indent="-232943" eaLnBrk="0" fontAlgn="base" hangingPunct="0">
              <a:spcBef>
                <a:spcPct val="0"/>
              </a:spcBef>
              <a:spcAft>
                <a:spcPct val="0"/>
              </a:spcAft>
              <a:defRPr>
                <a:solidFill>
                  <a:schemeClr val="tx1"/>
                </a:solidFill>
                <a:latin typeface="Arial" pitchFamily="34" charset="0"/>
              </a:defRPr>
            </a:lvl6pPr>
            <a:lvl7pPr marL="3028264" indent="-232943" eaLnBrk="0" fontAlgn="base" hangingPunct="0">
              <a:spcBef>
                <a:spcPct val="0"/>
              </a:spcBef>
              <a:spcAft>
                <a:spcPct val="0"/>
              </a:spcAft>
              <a:defRPr>
                <a:solidFill>
                  <a:schemeClr val="tx1"/>
                </a:solidFill>
                <a:latin typeface="Arial" pitchFamily="34" charset="0"/>
              </a:defRPr>
            </a:lvl7pPr>
            <a:lvl8pPr marL="3494151" indent="-232943" eaLnBrk="0" fontAlgn="base" hangingPunct="0">
              <a:spcBef>
                <a:spcPct val="0"/>
              </a:spcBef>
              <a:spcAft>
                <a:spcPct val="0"/>
              </a:spcAft>
              <a:defRPr>
                <a:solidFill>
                  <a:schemeClr val="tx1"/>
                </a:solidFill>
                <a:latin typeface="Arial" pitchFamily="34" charset="0"/>
              </a:defRPr>
            </a:lvl8pPr>
            <a:lvl9pPr marL="3960038" indent="-232943" eaLnBrk="0" fontAlgn="base" hangingPunct="0">
              <a:spcBef>
                <a:spcPct val="0"/>
              </a:spcBef>
              <a:spcAft>
                <a:spcPct val="0"/>
              </a:spcAft>
              <a:defRPr>
                <a:solidFill>
                  <a:schemeClr val="tx1"/>
                </a:solidFill>
                <a:latin typeface="Arial" pitchFamily="34" charset="0"/>
              </a:defRPr>
            </a:lvl9pPr>
          </a:lstStyle>
          <a:p>
            <a:pPr eaLnBrk="1" hangingPunct="1"/>
            <a:fld id="{90F5A6AB-87B0-499B-A869-9B7762862044}" type="slidenum">
              <a:rPr lang="en-US" smtClean="0">
                <a:solidFill>
                  <a:srgbClr val="000000"/>
                </a:solidFill>
              </a:rPr>
              <a:pPr eaLnBrk="1" hangingPunct="1"/>
              <a:t>52</a:t>
            </a:fld>
            <a:endParaRPr lang="en-US" smtClean="0">
              <a:solidFill>
                <a:srgbClr val="000000"/>
              </a:solidFill>
            </a:endParaRPr>
          </a:p>
        </p:txBody>
      </p:sp>
      <p:sp>
        <p:nvSpPr>
          <p:cNvPr id="77827" name="Rectangle 7"/>
          <p:cNvSpPr txBox="1">
            <a:spLocks noGrp="1" noChangeArrowheads="1"/>
          </p:cNvSpPr>
          <p:nvPr/>
        </p:nvSpPr>
        <p:spPr bwMode="auto">
          <a:xfrm>
            <a:off x="3970938" y="8829967"/>
            <a:ext cx="3037840" cy="464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50" tIns="46574" rIns="93150" bIns="46574"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BAA5D33E-ED18-410E-9721-92E5CB5EBF73}" type="slidenum">
              <a:rPr lang="en-US" sz="1200">
                <a:solidFill>
                  <a:srgbClr val="000000"/>
                </a:solidFill>
                <a:latin typeface="Calibri" pitchFamily="34" charset="0"/>
                <a:ea typeface="Geneva"/>
                <a:cs typeface="Geneva"/>
              </a:rPr>
              <a:pPr algn="r" eaLnBrk="1" hangingPunct="1"/>
              <a:t>52</a:t>
            </a:fld>
            <a:endParaRPr lang="en-US" sz="1200">
              <a:solidFill>
                <a:srgbClr val="000000"/>
              </a:solidFill>
              <a:latin typeface="Calibri" pitchFamily="34" charset="0"/>
              <a:ea typeface="Geneva"/>
              <a:cs typeface="Geneva"/>
            </a:endParaRPr>
          </a:p>
        </p:txBody>
      </p:sp>
      <p:sp>
        <p:nvSpPr>
          <p:cNvPr id="77828" name="Rectangle 2"/>
          <p:cNvSpPr>
            <a:spLocks noGrp="1" noRot="1" noChangeAspect="1" noChangeArrowheads="1" noTextEdit="1"/>
          </p:cNvSpPr>
          <p:nvPr>
            <p:ph type="sldImg"/>
          </p:nvPr>
        </p:nvSpPr>
        <p:spPr>
          <a:xfrm>
            <a:off x="1184275" y="696913"/>
            <a:ext cx="4648200" cy="3486150"/>
          </a:xfrm>
          <a:ln/>
        </p:spPr>
      </p:sp>
      <p:sp>
        <p:nvSpPr>
          <p:cNvPr id="77829" name="Rectangle 3"/>
          <p:cNvSpPr>
            <a:spLocks noGrp="1" noChangeArrowheads="1"/>
          </p:cNvSpPr>
          <p:nvPr>
            <p:ph type="body" idx="1"/>
          </p:nvPr>
        </p:nvSpPr>
        <p:spPr>
          <a:xfrm>
            <a:off x="934720" y="4415790"/>
            <a:ext cx="5140960" cy="41833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50" tIns="46574" rIns="93150" bIns="46574"/>
          <a:lstStyle/>
          <a:p>
            <a:r>
              <a:rPr lang="en-US" smtClean="0"/>
              <a:t> </a:t>
            </a:r>
          </a:p>
        </p:txBody>
      </p:sp>
    </p:spTree>
    <p:extLst>
      <p:ext uri="{BB962C8B-B14F-4D97-AF65-F5344CB8AC3E}">
        <p14:creationId xmlns:p14="http://schemas.microsoft.com/office/powerpoint/2010/main" val="4150906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80D53E-B960-4B09-B536-F6726FFD6130}"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7166674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80D53E-B960-4B09-B536-F6726FFD6130}"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7166674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80D53E-B960-4B09-B536-F6726FFD6130}"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28130464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80D53E-B960-4B09-B536-F6726FFD6130}"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20550176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80D53E-B960-4B09-B536-F6726FFD6130}"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39191453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1)">
    <p:spTree>
      <p:nvGrpSpPr>
        <p:cNvPr id="1" name=""/>
        <p:cNvGrpSpPr/>
        <p:nvPr/>
      </p:nvGrpSpPr>
      <p:grpSpPr>
        <a:xfrm>
          <a:off x="0" y="0"/>
          <a:ext cx="0" cy="0"/>
          <a:chOff x="0" y="0"/>
          <a:chExt cx="0" cy="0"/>
        </a:xfrm>
      </p:grpSpPr>
      <p:sp>
        <p:nvSpPr>
          <p:cNvPr id="4" name="Rectangle 3"/>
          <p:cNvSpPr/>
          <p:nvPr/>
        </p:nvSpPr>
        <p:spPr>
          <a:xfrm>
            <a:off x="0" y="5943600"/>
            <a:ext cx="9144000" cy="9144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3" name="Rectangle 2"/>
          <p:cNvSpPr>
            <a:spLocks noGrp="1"/>
          </p:cNvSpPr>
          <p:nvPr>
            <p:ph type="subTitle" idx="1"/>
          </p:nvPr>
        </p:nvSpPr>
        <p:spPr>
          <a:xfrm>
            <a:off x="304800" y="1600200"/>
            <a:ext cx="8534400" cy="1600200"/>
          </a:xfrm>
        </p:spPr>
        <p:txBody>
          <a:bodyPr anchor="ctr">
            <a:normAutofit/>
          </a:bodyPr>
          <a:lstStyle>
            <a:lvl1pPr marL="0" indent="0" algn="ctr">
              <a:buNone/>
              <a:defRPr sz="3200">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Rectangle 1"/>
          <p:cNvSpPr>
            <a:spLocks noGrp="1"/>
          </p:cNvSpPr>
          <p:nvPr>
            <p:ph type="ctrTitle"/>
          </p:nvPr>
        </p:nvSpPr>
        <p:spPr>
          <a:xfrm>
            <a:off x="609600" y="6019800"/>
            <a:ext cx="7924800" cy="762000"/>
          </a:xfrm>
        </p:spPr>
        <p:txBody>
          <a:bodyPr>
            <a:normAutofit/>
          </a:bodyPr>
          <a:lstStyle>
            <a:lvl1pPr algn="ctr">
              <a:defRPr sz="4400">
                <a:solidFill>
                  <a:schemeClr val="bg1"/>
                </a:solidFill>
                <a:effectLst/>
              </a:defRPr>
            </a:lvl1pPr>
          </a:lstStyle>
          <a:p>
            <a:r>
              <a:rPr lang="en-US" smtClean="0"/>
              <a:t>Click to edit Master title style</a:t>
            </a:r>
            <a:endParaRPr lang="en-US" dirty="0"/>
          </a:p>
        </p:txBody>
      </p:sp>
    </p:spTree>
    <p:extLst>
      <p:ext uri="{BB962C8B-B14F-4D97-AF65-F5344CB8AC3E}">
        <p14:creationId xmlns:p14="http://schemas.microsoft.com/office/powerpoint/2010/main" val="34769042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32087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86603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Footer Only">
    <p:spTree>
      <p:nvGrpSpPr>
        <p:cNvPr id="1" name=""/>
        <p:cNvGrpSpPr/>
        <p:nvPr/>
      </p:nvGrpSpPr>
      <p:grpSpPr>
        <a:xfrm>
          <a:off x="0" y="0"/>
          <a:ext cx="0" cy="0"/>
          <a:chOff x="0" y="0"/>
          <a:chExt cx="0" cy="0"/>
        </a:xfrm>
      </p:grpSpPr>
      <p:sp>
        <p:nvSpPr>
          <p:cNvPr id="2" name="Rectangle 1"/>
          <p:cNvSpPr/>
          <p:nvPr/>
        </p:nvSpPr>
        <p:spPr>
          <a:xfrm>
            <a:off x="0" y="6400800"/>
            <a:ext cx="66294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3" name="Rectangle 2"/>
          <p:cNvSpPr/>
          <p:nvPr/>
        </p:nvSpPr>
        <p:spPr>
          <a:xfrm>
            <a:off x="6781800" y="6400800"/>
            <a:ext cx="23622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pic>
        <p:nvPicPr>
          <p:cNvPr id="4" name="Picture 15" descr="fpg_masthead.gif"/>
          <p:cNvPicPr>
            <a:picLocks noChangeAspect="1"/>
          </p:cNvPicPr>
          <p:nvPr/>
        </p:nvPicPr>
        <p:blipFill>
          <a:blip r:embed="rId2" cstate="print"/>
          <a:srcRect r="31746"/>
          <a:stretch>
            <a:fillRect/>
          </a:stretch>
        </p:blipFill>
        <p:spPr bwMode="auto">
          <a:xfrm>
            <a:off x="6724650" y="6400800"/>
            <a:ext cx="2419350" cy="457200"/>
          </a:xfrm>
          <a:prstGeom prst="rect">
            <a:avLst/>
          </a:prstGeom>
          <a:noFill/>
          <a:ln w="9525">
            <a:noFill/>
            <a:miter lim="800000"/>
            <a:headEnd/>
            <a:tailEnd/>
          </a:ln>
        </p:spPr>
      </p:pic>
      <p:sp>
        <p:nvSpPr>
          <p:cNvPr id="5" name="TextBox 4"/>
          <p:cNvSpPr txBox="1">
            <a:spLocks noChangeArrowheads="1"/>
          </p:cNvSpPr>
          <p:nvPr/>
        </p:nvSpPr>
        <p:spPr bwMode="auto">
          <a:xfrm>
            <a:off x="152400" y="6411913"/>
            <a:ext cx="1128713" cy="369887"/>
          </a:xfrm>
          <a:prstGeom prst="rect">
            <a:avLst/>
          </a:prstGeom>
          <a:noFill/>
          <a:ln>
            <a:noFill/>
          </a:ln>
          <a:extLst/>
        </p:spPr>
        <p:txBody>
          <a:bodyPr wrap="none">
            <a:spAutoFit/>
          </a:bodyPr>
          <a:lstStyle>
            <a:lvl1pPr eaLnBrk="0" hangingPunct="0">
              <a:defRPr sz="2200">
                <a:solidFill>
                  <a:schemeClr val="tx1"/>
                </a:solidFill>
                <a:latin typeface="Arial" pitchFamily="34" charset="0"/>
              </a:defRPr>
            </a:lvl1pPr>
            <a:lvl2pPr marL="742950" indent="-285750" eaLnBrk="0" hangingPunct="0">
              <a:defRPr sz="2200">
                <a:solidFill>
                  <a:schemeClr val="tx1"/>
                </a:solidFill>
                <a:latin typeface="Arial" pitchFamily="34" charset="0"/>
              </a:defRPr>
            </a:lvl2pPr>
            <a:lvl3pPr marL="1143000" indent="-228600" eaLnBrk="0" hangingPunct="0">
              <a:defRPr sz="2200">
                <a:solidFill>
                  <a:schemeClr val="tx1"/>
                </a:solidFill>
                <a:latin typeface="Arial" pitchFamily="34" charset="0"/>
              </a:defRPr>
            </a:lvl3pPr>
            <a:lvl4pPr marL="1600200" indent="-228600" eaLnBrk="0" hangingPunct="0">
              <a:defRPr sz="2200">
                <a:solidFill>
                  <a:schemeClr val="tx1"/>
                </a:solidFill>
                <a:latin typeface="Arial" pitchFamily="34" charset="0"/>
              </a:defRPr>
            </a:lvl4pPr>
            <a:lvl5pPr marL="2057400" indent="-228600" eaLnBrk="0" hangingPunct="0">
              <a:defRPr sz="2200">
                <a:solidFill>
                  <a:schemeClr val="tx1"/>
                </a:solidFill>
                <a:latin typeface="Arial" pitchFamily="34" charset="0"/>
              </a:defRPr>
            </a:lvl5pPr>
            <a:lvl6pPr marL="2514600" indent="-228600" eaLnBrk="0" fontAlgn="base" hangingPunct="0">
              <a:spcBef>
                <a:spcPct val="0"/>
              </a:spcBef>
              <a:spcAft>
                <a:spcPct val="0"/>
              </a:spcAft>
              <a:defRPr sz="2200">
                <a:solidFill>
                  <a:schemeClr val="tx1"/>
                </a:solidFill>
                <a:latin typeface="Arial" pitchFamily="34" charset="0"/>
              </a:defRPr>
            </a:lvl6pPr>
            <a:lvl7pPr marL="2971800" indent="-228600" eaLnBrk="0" fontAlgn="base" hangingPunct="0">
              <a:spcBef>
                <a:spcPct val="0"/>
              </a:spcBef>
              <a:spcAft>
                <a:spcPct val="0"/>
              </a:spcAft>
              <a:defRPr sz="2200">
                <a:solidFill>
                  <a:schemeClr val="tx1"/>
                </a:solidFill>
                <a:latin typeface="Arial" pitchFamily="34" charset="0"/>
              </a:defRPr>
            </a:lvl7pPr>
            <a:lvl8pPr marL="3429000" indent="-228600" eaLnBrk="0" fontAlgn="base" hangingPunct="0">
              <a:spcBef>
                <a:spcPct val="0"/>
              </a:spcBef>
              <a:spcAft>
                <a:spcPct val="0"/>
              </a:spcAft>
              <a:defRPr sz="2200">
                <a:solidFill>
                  <a:schemeClr val="tx1"/>
                </a:solidFill>
                <a:latin typeface="Arial" pitchFamily="34" charset="0"/>
              </a:defRPr>
            </a:lvl8pPr>
            <a:lvl9pPr marL="3886200" indent="-228600" eaLnBrk="0" fontAlgn="base" hangingPunct="0">
              <a:spcBef>
                <a:spcPct val="0"/>
              </a:spcBef>
              <a:spcAft>
                <a:spcPct val="0"/>
              </a:spcAft>
              <a:defRPr sz="2200">
                <a:solidFill>
                  <a:schemeClr val="tx1"/>
                </a:solidFill>
                <a:latin typeface="Arial" pitchFamily="34" charset="0"/>
              </a:defRPr>
            </a:lvl9pPr>
          </a:lstStyle>
          <a:p>
            <a:pPr eaLnBrk="1" hangingPunct="1">
              <a:defRPr/>
            </a:pPr>
            <a:r>
              <a:rPr lang="en-US" sz="1800" smtClean="0">
                <a:solidFill>
                  <a:prstClr val="white"/>
                </a:solidFill>
                <a:latin typeface="Britannic Bold" pitchFamily="34" charset="0"/>
              </a:rPr>
              <a:t>CONNECT</a:t>
            </a:r>
            <a:endParaRPr lang="en-US" sz="1800" smtClean="0">
              <a:solidFill>
                <a:prstClr val="white"/>
              </a:solidFill>
            </a:endParaRPr>
          </a:p>
        </p:txBody>
      </p:sp>
    </p:spTree>
    <p:extLst>
      <p:ext uri="{BB962C8B-B14F-4D97-AF65-F5344CB8AC3E}">
        <p14:creationId xmlns:p14="http://schemas.microsoft.com/office/powerpoint/2010/main" val="5456436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Bullets)">
    <p:spTree>
      <p:nvGrpSpPr>
        <p:cNvPr id="1" name=""/>
        <p:cNvGrpSpPr/>
        <p:nvPr/>
      </p:nvGrpSpPr>
      <p:grpSpPr>
        <a:xfrm>
          <a:off x="0" y="0"/>
          <a:ext cx="0" cy="0"/>
          <a:chOff x="0" y="0"/>
          <a:chExt cx="0" cy="0"/>
        </a:xfrm>
      </p:grpSpPr>
      <p:sp>
        <p:nvSpPr>
          <p:cNvPr id="5" name="Rectangle 4"/>
          <p:cNvSpPr/>
          <p:nvPr/>
        </p:nvSpPr>
        <p:spPr>
          <a:xfrm>
            <a:off x="0" y="5486400"/>
            <a:ext cx="9144000" cy="13716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6" name="Rectangle 5"/>
          <p:cNvSpPr/>
          <p:nvPr/>
        </p:nvSpPr>
        <p:spPr>
          <a:xfrm>
            <a:off x="3657600" y="5486400"/>
            <a:ext cx="5486400" cy="13716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3" name="Rectangle 2"/>
          <p:cNvSpPr>
            <a:spLocks noGrp="1"/>
          </p:cNvSpPr>
          <p:nvPr>
            <p:ph idx="1"/>
          </p:nvPr>
        </p:nvSpPr>
        <p:spPr>
          <a:xfrm>
            <a:off x="228600" y="304800"/>
            <a:ext cx="86868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Rectangle 1"/>
          <p:cNvSpPr>
            <a:spLocks noGrp="1"/>
          </p:cNvSpPr>
          <p:nvPr>
            <p:ph type="title"/>
          </p:nvPr>
        </p:nvSpPr>
        <p:spPr>
          <a:xfrm>
            <a:off x="228600" y="5562600"/>
            <a:ext cx="3200400" cy="1143000"/>
          </a:xfrm>
        </p:spPr>
        <p:txBody>
          <a:bodyPr/>
          <a:lstStyle>
            <a:lvl1pPr algn="r">
              <a:defRPr sz="2800" b="0">
                <a:latin typeface="Britannic Bold" pitchFamily="34" charset="0"/>
              </a:defRPr>
            </a:lvl1pPr>
          </a:lstStyle>
          <a:p>
            <a:r>
              <a:rPr lang="en-US" smtClean="0"/>
              <a:t>Click to edit Master title style</a:t>
            </a:r>
            <a:endParaRPr lang="en-US" dirty="0"/>
          </a:p>
        </p:txBody>
      </p:sp>
      <p:sp>
        <p:nvSpPr>
          <p:cNvPr id="4" name="Rectangle 3"/>
          <p:cNvSpPr>
            <a:spLocks noGrp="1"/>
          </p:cNvSpPr>
          <p:nvPr>
            <p:ph type="body" sz="half" idx="2"/>
          </p:nvPr>
        </p:nvSpPr>
        <p:spPr>
          <a:xfrm>
            <a:off x="3733800" y="5562600"/>
            <a:ext cx="4800600" cy="1143000"/>
          </a:xfrm>
        </p:spPr>
        <p:txBody>
          <a:bodyPr anchor="ctr">
            <a:normAutofit/>
          </a:bodyPr>
          <a:lstStyle>
            <a:lvl1pPr marL="0" indent="0" algn="l">
              <a:buNone/>
              <a:defRPr sz="3200" b="1">
                <a:solidFill>
                  <a:schemeClr val="accent4">
                    <a:lumMod val="50000"/>
                  </a:schemeClr>
                </a:solidFill>
                <a:latin typeface="Calibri"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631868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picTx" preserve="1">
  <p:cSld name="Content with Caption (Picture)">
    <p:spTree>
      <p:nvGrpSpPr>
        <p:cNvPr id="1" name=""/>
        <p:cNvGrpSpPr/>
        <p:nvPr/>
      </p:nvGrpSpPr>
      <p:grpSpPr>
        <a:xfrm>
          <a:off x="0" y="0"/>
          <a:ext cx="0" cy="0"/>
          <a:chOff x="0" y="0"/>
          <a:chExt cx="0" cy="0"/>
        </a:xfrm>
      </p:grpSpPr>
      <p:sp>
        <p:nvSpPr>
          <p:cNvPr id="5" name="Round Same Side Corner Rectangle 4"/>
          <p:cNvSpPr/>
          <p:nvPr/>
        </p:nvSpPr>
        <p:spPr>
          <a:xfrm>
            <a:off x="-152400" y="0"/>
            <a:ext cx="9448800" cy="1371600"/>
          </a:xfrm>
          <a:prstGeom prst="round2SameRect">
            <a:avLst>
              <a:gd name="adj1" fmla="val 4902"/>
              <a:gd name="adj2" fmla="val 0"/>
            </a:avLst>
          </a:prstGeom>
          <a:solidFill>
            <a:schemeClr val="accent4">
              <a:lumMod val="75000"/>
            </a:schemeClr>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useBgFill="1">
        <p:nvSpPr>
          <p:cNvPr id="6" name="Rectangle 5"/>
          <p:cNvSpPr/>
          <p:nvPr/>
        </p:nvSpPr>
        <p:spPr>
          <a:xfrm>
            <a:off x="3581400" y="0"/>
            <a:ext cx="5410200" cy="13716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7" name="Rectangle 6"/>
          <p:cNvSpPr/>
          <p:nvPr/>
        </p:nvSpPr>
        <p:spPr>
          <a:xfrm>
            <a:off x="3657600" y="0"/>
            <a:ext cx="5257800" cy="13716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3" name="Rectangle 2"/>
          <p:cNvSpPr>
            <a:spLocks noGrp="1"/>
          </p:cNvSpPr>
          <p:nvPr>
            <p:ph type="pic" idx="1"/>
          </p:nvPr>
        </p:nvSpPr>
        <p:spPr>
          <a:xfrm>
            <a:off x="228600" y="1524000"/>
            <a:ext cx="8686800" cy="4910328"/>
          </a:xfrm>
          <a:no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2" name="Rectangle 1"/>
          <p:cNvSpPr>
            <a:spLocks noGrp="1"/>
          </p:cNvSpPr>
          <p:nvPr>
            <p:ph type="title"/>
          </p:nvPr>
        </p:nvSpPr>
        <p:spPr>
          <a:xfrm>
            <a:off x="152400" y="76200"/>
            <a:ext cx="2667000" cy="1143000"/>
          </a:xfrm>
        </p:spPr>
        <p:txBody>
          <a:bodyPr/>
          <a:lstStyle>
            <a:lvl1pPr algn="l">
              <a:defRPr sz="2800" b="0"/>
            </a:lvl1pPr>
          </a:lstStyle>
          <a:p>
            <a:r>
              <a:rPr lang="en-US" smtClean="0"/>
              <a:t>Click to edit Master title style</a:t>
            </a:r>
            <a:endParaRPr lang="en-US" dirty="0"/>
          </a:p>
        </p:txBody>
      </p:sp>
      <p:sp>
        <p:nvSpPr>
          <p:cNvPr id="4" name="Rectangle 3"/>
          <p:cNvSpPr>
            <a:spLocks noGrp="1"/>
          </p:cNvSpPr>
          <p:nvPr>
            <p:ph type="body" sz="half" idx="2"/>
          </p:nvPr>
        </p:nvSpPr>
        <p:spPr>
          <a:xfrm>
            <a:off x="3733800" y="76200"/>
            <a:ext cx="5105400" cy="1143000"/>
          </a:xfrm>
        </p:spPr>
        <p:txBody>
          <a:bodyPr anchor="ctr">
            <a:normAutofit/>
          </a:bodyPr>
          <a:lstStyle>
            <a:lvl1pPr marL="0" indent="0">
              <a:buNone/>
              <a:defRPr sz="2800" b="1">
                <a:solidFill>
                  <a:schemeClr val="tx1">
                    <a:lumMod val="75000"/>
                    <a:lumOff val="2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543515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p>
            <a:r>
              <a:rPr lang="en-US" smtClean="0"/>
              <a:t>Click to edit Master title style</a:t>
            </a:r>
            <a:endParaRPr lang="en-US"/>
          </a:p>
        </p:txBody>
      </p:sp>
      <p:sp>
        <p:nvSpPr>
          <p:cNvPr id="3" name="Rectangle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853546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ound Same Side Corner Rectangle 3"/>
          <p:cNvSpPr/>
          <p:nvPr/>
        </p:nvSpPr>
        <p:spPr>
          <a:xfrm rot="5400000">
            <a:off x="4862513" y="2300287"/>
            <a:ext cx="6096000" cy="1952625"/>
          </a:xfrm>
          <a:prstGeom prst="round2SameRect">
            <a:avLst>
              <a:gd name="adj1" fmla="val 4902"/>
              <a:gd name="adj2" fmla="val 0"/>
            </a:avLst>
          </a:prstGeom>
          <a:solidFill>
            <a:schemeClr val="accent4">
              <a:lumMod val="75000"/>
            </a:schemeClr>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cxnSp>
        <p:nvCxnSpPr>
          <p:cNvPr id="5" name="Straight Connector 4"/>
          <p:cNvCxnSpPr/>
          <p:nvPr/>
        </p:nvCxnSpPr>
        <p:spPr>
          <a:xfrm>
            <a:off x="228600" y="6529388"/>
            <a:ext cx="8686800" cy="1587"/>
          </a:xfrm>
          <a:prstGeom prst="line">
            <a:avLst/>
          </a:prstGeom>
          <a:ln w="12700" cap="rnd" cmpd="sng" algn="ctr">
            <a:solidFill>
              <a:schemeClr val="tx2"/>
            </a:solidFill>
            <a:prstDash val="solid"/>
          </a:ln>
          <a:effectLst/>
        </p:spPr>
        <p:style>
          <a:lnRef idx="1">
            <a:schemeClr val="accent1"/>
          </a:lnRef>
          <a:fillRef idx="0">
            <a:schemeClr val="accent1"/>
          </a:fillRef>
          <a:effectRef idx="0">
            <a:schemeClr val="accent1"/>
          </a:effectRef>
          <a:fontRef idx="minor">
            <a:schemeClr val="tx1"/>
          </a:fontRef>
        </p:style>
      </p:cxnSp>
      <p:sp>
        <p:nvSpPr>
          <p:cNvPr id="3" name="Rectangle 2"/>
          <p:cNvSpPr>
            <a:spLocks noGrp="1"/>
          </p:cNvSpPr>
          <p:nvPr>
            <p:ph type="body" orient="vert" idx="1"/>
          </p:nvPr>
        </p:nvSpPr>
        <p:spPr>
          <a:xfrm>
            <a:off x="457200" y="274638"/>
            <a:ext cx="6400800" cy="60499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Rectangle 1"/>
          <p:cNvSpPr>
            <a:spLocks noGrp="1"/>
          </p:cNvSpPr>
          <p:nvPr>
            <p:ph type="title" orient="vert"/>
          </p:nvPr>
        </p:nvSpPr>
        <p:spPr>
          <a:xfrm>
            <a:off x="7029450" y="274638"/>
            <a:ext cx="1752600" cy="5973762"/>
          </a:xfrm>
        </p:spPr>
        <p:txBody>
          <a:bodyPr vert="eaVert"/>
          <a:lstStyle>
            <a:lvl1pPr>
              <a:defRPr>
                <a:solidFill>
                  <a:srgbClr val="FFFFFF"/>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42430388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981200"/>
            <a:ext cx="8229600" cy="4114800"/>
          </a:xfrm>
        </p:spPr>
        <p:txBody>
          <a:bodyPr/>
          <a:lstStyle/>
          <a:p>
            <a:pPr lvl="0"/>
            <a:r>
              <a:rPr lang="en-US" noProof="0" smtClean="0"/>
              <a:t>Click icon to add table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fontAlgn="auto">
              <a:spcBef>
                <a:spcPts val="0"/>
              </a:spcBef>
              <a:spcAft>
                <a:spcPts val="0"/>
              </a:spcAft>
              <a:defRPr sz="1800">
                <a:latin typeface="+mn-lt"/>
              </a:defRPr>
            </a:lvl1pPr>
          </a:lstStyle>
          <a:p>
            <a:pPr>
              <a:defRPr/>
            </a:pPr>
            <a:fld id="{EF2A78B8-84B8-4893-8791-BB6CA9D2C535}" type="datetimeFigureOut">
              <a:rPr lang="en-US">
                <a:solidFill>
                  <a:prstClr val="black"/>
                </a:solidFill>
              </a:rPr>
              <a:pPr>
                <a:defRPr/>
              </a:pPr>
              <a:t>10/1/2014</a:t>
            </a:fld>
            <a:endParaRPr lang="en-US">
              <a:solidFill>
                <a:prstClr val="black"/>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fontAlgn="auto">
              <a:spcBef>
                <a:spcPts val="0"/>
              </a:spcBef>
              <a:spcAft>
                <a:spcPts val="0"/>
              </a:spcAft>
              <a:defRPr sz="1800">
                <a:latin typeface="+mn-lt"/>
              </a:defRPr>
            </a:lvl1pPr>
          </a:lstStyle>
          <a:p>
            <a:pPr>
              <a:defRPr/>
            </a:pPr>
            <a:endParaRPr lang="en-US">
              <a:solidFill>
                <a:prstClr val="black"/>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fontAlgn="auto">
              <a:spcBef>
                <a:spcPts val="0"/>
              </a:spcBef>
              <a:spcAft>
                <a:spcPts val="0"/>
              </a:spcAft>
              <a:defRPr sz="1800">
                <a:latin typeface="+mn-lt"/>
              </a:defRPr>
            </a:lvl1pPr>
          </a:lstStyle>
          <a:p>
            <a:pPr>
              <a:defRPr/>
            </a:pPr>
            <a:fld id="{E04724B3-7DFF-47E9-96FF-D9B8682483AE}"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465289205"/>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4" name="Right Triangle 3"/>
          <p:cNvSpPr/>
          <p:nvPr/>
        </p:nvSpPr>
        <p:spPr>
          <a:xfrm rot="16200000" flipH="1">
            <a:off x="8272463" y="-71438"/>
            <a:ext cx="800100" cy="942975"/>
          </a:xfrm>
          <a:prstGeom prst="rtTriangl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2" name="Title 1"/>
          <p:cNvSpPr>
            <a:spLocks noGrp="1"/>
          </p:cNvSpPr>
          <p:nvPr>
            <p:ph type="title"/>
          </p:nvPr>
        </p:nvSpPr>
        <p:spPr>
          <a:xfrm>
            <a:off x="498475" y="188354"/>
            <a:ext cx="7556500" cy="1116012"/>
          </a:xfrm>
        </p:spPr>
        <p:txBody>
          <a:bodyPr/>
          <a:lstStyle>
            <a:lvl1pPr>
              <a:defRPr>
                <a:solidFill>
                  <a:schemeClr val="accent4">
                    <a:lumMod val="75000"/>
                  </a:schemeClr>
                </a:solidFill>
              </a:defRPr>
            </a:lvl1pPr>
          </a:lstStyle>
          <a:p>
            <a:r>
              <a:rPr lang="en-US" smtClean="0"/>
              <a:t>Click to edit Master title style</a:t>
            </a:r>
            <a:endParaRPr/>
          </a:p>
        </p:txBody>
      </p:sp>
      <p:sp>
        <p:nvSpPr>
          <p:cNvPr id="3" name="Content Placeholder 2"/>
          <p:cNvSpPr>
            <a:spLocks noGrp="1"/>
          </p:cNvSpPr>
          <p:nvPr>
            <p:ph idx="1"/>
          </p:nvPr>
        </p:nvSpPr>
        <p:spPr/>
        <p:txBody>
          <a:bodyPr/>
          <a:lstStyle>
            <a:lvl1pPr>
              <a:defRPr sz="2800">
                <a:latin typeface="Calibri" pitchFamily="34" charset="0"/>
              </a:defRPr>
            </a:lvl1pPr>
            <a:lvl2pPr>
              <a:defRPr sz="2400">
                <a:latin typeface="Calibri" pitchFamily="34" charset="0"/>
              </a:defRPr>
            </a:lvl2pPr>
            <a:lvl3pPr>
              <a:defRPr sz="2400">
                <a:latin typeface="Calibri" pitchFamily="34" charset="0"/>
              </a:defRPr>
            </a:lvl3pPr>
            <a:lvl4pPr>
              <a:defRPr sz="2400">
                <a:latin typeface="Calibri" pitchFamily="34" charset="0"/>
              </a:defRPr>
            </a:lvl4pPr>
            <a:lvl5pPr>
              <a:defRPr sz="2400">
                <a:latin typeface="Calibr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3"/>
          <p:cNvSpPr>
            <a:spLocks noGrp="1"/>
          </p:cNvSpPr>
          <p:nvPr>
            <p:ph type="dt" sz="half" idx="10"/>
          </p:nvPr>
        </p:nvSpPr>
        <p:spPr>
          <a:xfrm>
            <a:off x="6794500" y="6423025"/>
            <a:ext cx="2133600" cy="365125"/>
          </a:xfrm>
          <a:prstGeom prst="rect">
            <a:avLst/>
          </a:prstGeom>
        </p:spPr>
        <p:txBody>
          <a:bodyPr/>
          <a:lstStyle>
            <a:lvl1pPr fontAlgn="auto">
              <a:spcBef>
                <a:spcPts val="0"/>
              </a:spcBef>
              <a:spcAft>
                <a:spcPts val="0"/>
              </a:spcAft>
              <a:defRPr sz="1800">
                <a:latin typeface="+mn-lt"/>
              </a:defRPr>
            </a:lvl1pPr>
          </a:lstStyle>
          <a:p>
            <a:pPr>
              <a:defRPr/>
            </a:pPr>
            <a:fld id="{04B025AD-6DF7-4073-BCE0-B6CE205F0CFC}" type="datetimeFigureOut">
              <a:rPr lang="en-US">
                <a:solidFill>
                  <a:prstClr val="black"/>
                </a:solidFill>
              </a:rPr>
              <a:pPr>
                <a:defRPr/>
              </a:pPr>
              <a:t>10/1/2014</a:t>
            </a:fld>
            <a:endParaRPr lang="en-US">
              <a:solidFill>
                <a:prstClr val="black"/>
              </a:solidFill>
            </a:endParaRPr>
          </a:p>
        </p:txBody>
      </p:sp>
      <p:sp>
        <p:nvSpPr>
          <p:cNvPr id="6" name="Footer Placeholder 4"/>
          <p:cNvSpPr>
            <a:spLocks noGrp="1"/>
          </p:cNvSpPr>
          <p:nvPr>
            <p:ph type="ftr" sz="quarter" idx="11"/>
          </p:nvPr>
        </p:nvSpPr>
        <p:spPr>
          <a:xfrm>
            <a:off x="201613" y="6423025"/>
            <a:ext cx="6122987" cy="365125"/>
          </a:xfrm>
          <a:prstGeom prst="rect">
            <a:avLst/>
          </a:prstGeom>
        </p:spPr>
        <p:txBody>
          <a:bodyPr/>
          <a:lstStyle>
            <a:lvl1pPr fontAlgn="auto">
              <a:spcBef>
                <a:spcPts val="0"/>
              </a:spcBef>
              <a:spcAft>
                <a:spcPts val="0"/>
              </a:spcAft>
              <a:defRPr sz="1800">
                <a:latin typeface="+mn-lt"/>
              </a:defRPr>
            </a:lvl1pPr>
          </a:lstStyle>
          <a:p>
            <a:pPr>
              <a:defRPr/>
            </a:pPr>
            <a:endParaRPr lang="en-US">
              <a:solidFill>
                <a:prstClr val="black"/>
              </a:solidFill>
            </a:endParaRPr>
          </a:p>
        </p:txBody>
      </p:sp>
    </p:spTree>
    <p:extLst>
      <p:ext uri="{BB962C8B-B14F-4D97-AF65-F5344CB8AC3E}">
        <p14:creationId xmlns:p14="http://schemas.microsoft.com/office/powerpoint/2010/main" val="2925963302"/>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6" name="Rectangle 5"/>
          <p:cNvSpPr/>
          <p:nvPr/>
        </p:nvSpPr>
        <p:spPr>
          <a:xfrm>
            <a:off x="282575" y="228600"/>
            <a:ext cx="6386513" cy="59039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Geneva" pitchFamily="-65" charset="-128"/>
            </a:endParaRPr>
          </a:p>
        </p:txBody>
      </p:sp>
      <p:sp>
        <p:nvSpPr>
          <p:cNvPr id="7" name="TextBox 6"/>
          <p:cNvSpPr txBox="1">
            <a:spLocks noChangeArrowheads="1"/>
          </p:cNvSpPr>
          <p:nvPr/>
        </p:nvSpPr>
        <p:spPr bwMode="auto">
          <a:xfrm>
            <a:off x="425450" y="174625"/>
            <a:ext cx="412750" cy="831850"/>
          </a:xfrm>
          <a:prstGeom prst="rect">
            <a:avLst/>
          </a:prstGeom>
          <a:noFill/>
          <a:ln>
            <a:noFill/>
          </a:ln>
          <a:extLst/>
        </p:spPr>
        <p:txBody>
          <a:bodyPr lIns="0" tIns="0" rIns="0" bIns="0">
            <a:spAutoFit/>
          </a:bodyPr>
          <a:lstStyle>
            <a:lvl1pPr eaLnBrk="0" hangingPunct="0">
              <a:defRPr sz="2200">
                <a:solidFill>
                  <a:schemeClr val="tx1"/>
                </a:solidFill>
                <a:latin typeface="Arial" pitchFamily="34" charset="0"/>
              </a:defRPr>
            </a:lvl1pPr>
            <a:lvl2pPr marL="742950" indent="-285750" eaLnBrk="0" hangingPunct="0">
              <a:defRPr sz="2200">
                <a:solidFill>
                  <a:schemeClr val="tx1"/>
                </a:solidFill>
                <a:latin typeface="Arial" pitchFamily="34" charset="0"/>
              </a:defRPr>
            </a:lvl2pPr>
            <a:lvl3pPr marL="1143000" indent="-228600" eaLnBrk="0" hangingPunct="0">
              <a:defRPr sz="2200">
                <a:solidFill>
                  <a:schemeClr val="tx1"/>
                </a:solidFill>
                <a:latin typeface="Arial" pitchFamily="34" charset="0"/>
              </a:defRPr>
            </a:lvl3pPr>
            <a:lvl4pPr marL="1600200" indent="-228600" eaLnBrk="0" hangingPunct="0">
              <a:defRPr sz="2200">
                <a:solidFill>
                  <a:schemeClr val="tx1"/>
                </a:solidFill>
                <a:latin typeface="Arial" pitchFamily="34" charset="0"/>
              </a:defRPr>
            </a:lvl4pPr>
            <a:lvl5pPr marL="2057400" indent="-228600" eaLnBrk="0" hangingPunct="0">
              <a:defRPr sz="2200">
                <a:solidFill>
                  <a:schemeClr val="tx1"/>
                </a:solidFill>
                <a:latin typeface="Arial" pitchFamily="34" charset="0"/>
              </a:defRPr>
            </a:lvl5pPr>
            <a:lvl6pPr marL="2514600" indent="-228600" eaLnBrk="0" fontAlgn="base" hangingPunct="0">
              <a:spcBef>
                <a:spcPct val="0"/>
              </a:spcBef>
              <a:spcAft>
                <a:spcPct val="0"/>
              </a:spcAft>
              <a:defRPr sz="2200">
                <a:solidFill>
                  <a:schemeClr val="tx1"/>
                </a:solidFill>
                <a:latin typeface="Arial" pitchFamily="34" charset="0"/>
              </a:defRPr>
            </a:lvl6pPr>
            <a:lvl7pPr marL="2971800" indent="-228600" eaLnBrk="0" fontAlgn="base" hangingPunct="0">
              <a:spcBef>
                <a:spcPct val="0"/>
              </a:spcBef>
              <a:spcAft>
                <a:spcPct val="0"/>
              </a:spcAft>
              <a:defRPr sz="2200">
                <a:solidFill>
                  <a:schemeClr val="tx1"/>
                </a:solidFill>
                <a:latin typeface="Arial" pitchFamily="34" charset="0"/>
              </a:defRPr>
            </a:lvl7pPr>
            <a:lvl8pPr marL="3429000" indent="-228600" eaLnBrk="0" fontAlgn="base" hangingPunct="0">
              <a:spcBef>
                <a:spcPct val="0"/>
              </a:spcBef>
              <a:spcAft>
                <a:spcPct val="0"/>
              </a:spcAft>
              <a:defRPr sz="2200">
                <a:solidFill>
                  <a:schemeClr val="tx1"/>
                </a:solidFill>
                <a:latin typeface="Arial" pitchFamily="34" charset="0"/>
              </a:defRPr>
            </a:lvl8pPr>
            <a:lvl9pPr marL="3886200" indent="-228600" eaLnBrk="0" fontAlgn="base" hangingPunct="0">
              <a:spcBef>
                <a:spcPct val="0"/>
              </a:spcBef>
              <a:spcAft>
                <a:spcPct val="0"/>
              </a:spcAft>
              <a:defRPr sz="2200">
                <a:solidFill>
                  <a:schemeClr val="tx1"/>
                </a:solidFill>
                <a:latin typeface="Arial" pitchFamily="34" charset="0"/>
              </a:defRPr>
            </a:lvl9pPr>
          </a:lstStyle>
          <a:p>
            <a:pPr eaLnBrk="1" hangingPunct="1">
              <a:defRPr/>
            </a:pPr>
            <a:r>
              <a:rPr lang="en-US" sz="5400" b="1" smtClean="0">
                <a:solidFill>
                  <a:srgbClr val="B870B8"/>
                </a:solidFill>
                <a:ea typeface="Geneva"/>
                <a:cs typeface="Geneva"/>
              </a:rPr>
              <a:t>+</a:t>
            </a:r>
          </a:p>
        </p:txBody>
      </p:sp>
      <p:sp>
        <p:nvSpPr>
          <p:cNvPr id="8" name="Rectangle 7"/>
          <p:cNvSpPr/>
          <p:nvPr/>
        </p:nvSpPr>
        <p:spPr>
          <a:xfrm>
            <a:off x="6802438" y="228600"/>
            <a:ext cx="2057400" cy="203835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Geneva" pitchFamily="-65" charset="-128"/>
            </a:endParaRPr>
          </a:p>
        </p:txBody>
      </p:sp>
      <p:sp>
        <p:nvSpPr>
          <p:cNvPr id="2" name="Title 1"/>
          <p:cNvSpPr>
            <a:spLocks noGrp="1"/>
          </p:cNvSpPr>
          <p:nvPr>
            <p:ph type="title"/>
          </p:nvPr>
        </p:nvSpPr>
        <p:spPr>
          <a:xfrm>
            <a:off x="380554" y="2571750"/>
            <a:ext cx="6181611" cy="1162050"/>
          </a:xfrm>
        </p:spPr>
        <p:txBody>
          <a:bodyPr anchor="b">
            <a:normAutofit/>
          </a:bodyPr>
          <a:lstStyle>
            <a:lvl1pPr algn="l">
              <a:defRPr sz="2600" b="0">
                <a:solidFill>
                  <a:schemeClr val="bg1"/>
                </a:solidFill>
              </a:defRPr>
            </a:lvl1pPr>
          </a:lstStyle>
          <a:p>
            <a:r>
              <a:rPr lang="en-US" smtClean="0"/>
              <a:t>Click to edit Master title style</a:t>
            </a:r>
            <a:endParaRPr/>
          </a:p>
        </p:txBody>
      </p:sp>
      <p:sp>
        <p:nvSpPr>
          <p:cNvPr id="4" name="Text Placeholder 3"/>
          <p:cNvSpPr>
            <a:spLocks noGrp="1"/>
          </p:cNvSpPr>
          <p:nvPr>
            <p:ph type="body" sz="half" idx="2"/>
          </p:nvPr>
        </p:nvSpPr>
        <p:spPr>
          <a:xfrm>
            <a:off x="381094" y="3733800"/>
            <a:ext cx="6179566" cy="2392363"/>
          </a:xfr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2" name="Picture Placeholder 12"/>
          <p:cNvSpPr>
            <a:spLocks noGrp="1"/>
          </p:cNvSpPr>
          <p:nvPr>
            <p:ph type="pic" sz="quarter" idx="13"/>
          </p:nvPr>
        </p:nvSpPr>
        <p:spPr>
          <a:xfrm>
            <a:off x="6802438" y="2374940"/>
            <a:ext cx="2057400" cy="2039112"/>
          </a:xfrm>
        </p:spPr>
        <p:txBody>
          <a:bodyPr rtlCol="0">
            <a:normAutofit/>
          </a:bodyPr>
          <a:lstStyle>
            <a:lvl1pPr>
              <a:buNone/>
              <a:defRPr/>
            </a:lvl1pPr>
          </a:lstStyle>
          <a:p>
            <a:pPr lvl="0"/>
            <a:r>
              <a:rPr lang="en-US" noProof="0" smtClean="0"/>
              <a:t>Click icon to add picture</a:t>
            </a:r>
            <a:endParaRPr noProof="0"/>
          </a:p>
        </p:txBody>
      </p:sp>
      <p:sp>
        <p:nvSpPr>
          <p:cNvPr id="13" name="Picture Placeholder 12"/>
          <p:cNvSpPr>
            <a:spLocks noGrp="1"/>
          </p:cNvSpPr>
          <p:nvPr>
            <p:ph type="pic" sz="quarter" idx="14"/>
          </p:nvPr>
        </p:nvSpPr>
        <p:spPr>
          <a:xfrm>
            <a:off x="6802438" y="4535424"/>
            <a:ext cx="2057400" cy="2039112"/>
          </a:xfrm>
        </p:spPr>
        <p:txBody>
          <a:bodyPr rtlCol="0">
            <a:normAutofit/>
          </a:bodyPr>
          <a:lstStyle>
            <a:lvl1pPr>
              <a:buNone/>
              <a:defRPr/>
            </a:lvl1pPr>
          </a:lstStyle>
          <a:p>
            <a:pPr lvl="0"/>
            <a:r>
              <a:rPr lang="en-US" noProof="0" smtClean="0"/>
              <a:t>Click icon to add picture</a:t>
            </a:r>
            <a:endParaRPr noProof="0"/>
          </a:p>
        </p:txBody>
      </p:sp>
      <p:sp>
        <p:nvSpPr>
          <p:cNvPr id="9" name="Date Placeholder 4"/>
          <p:cNvSpPr>
            <a:spLocks noGrp="1"/>
          </p:cNvSpPr>
          <p:nvPr>
            <p:ph type="dt" sz="half" idx="15"/>
          </p:nvPr>
        </p:nvSpPr>
        <p:spPr>
          <a:xfrm>
            <a:off x="5211763" y="6235700"/>
            <a:ext cx="1349375" cy="365125"/>
          </a:xfrm>
          <a:prstGeom prst="rect">
            <a:avLst/>
          </a:prstGeom>
        </p:spPr>
        <p:txBody>
          <a:bodyPr/>
          <a:lstStyle>
            <a:lvl1pPr fontAlgn="auto">
              <a:spcBef>
                <a:spcPts val="0"/>
              </a:spcBef>
              <a:spcAft>
                <a:spcPts val="0"/>
              </a:spcAft>
              <a:defRPr sz="1800">
                <a:solidFill>
                  <a:schemeClr val="bg1"/>
                </a:solidFill>
                <a:latin typeface="+mn-lt"/>
              </a:defRPr>
            </a:lvl1pPr>
          </a:lstStyle>
          <a:p>
            <a:pPr>
              <a:defRPr/>
            </a:pPr>
            <a:fld id="{69A72968-EDF7-4D85-B0F8-9CA4F46E4FCE}" type="datetimeFigureOut">
              <a:rPr lang="en-US">
                <a:solidFill>
                  <a:prstClr val="white"/>
                </a:solidFill>
              </a:rPr>
              <a:pPr>
                <a:defRPr/>
              </a:pPr>
              <a:t>10/1/2014</a:t>
            </a:fld>
            <a:endParaRPr lang="en-US">
              <a:solidFill>
                <a:prstClr val="white"/>
              </a:solidFill>
            </a:endParaRPr>
          </a:p>
        </p:txBody>
      </p:sp>
      <p:sp>
        <p:nvSpPr>
          <p:cNvPr id="10" name="Footer Placeholder 5"/>
          <p:cNvSpPr>
            <a:spLocks noGrp="1"/>
          </p:cNvSpPr>
          <p:nvPr>
            <p:ph type="ftr" sz="quarter" idx="16"/>
          </p:nvPr>
        </p:nvSpPr>
        <p:spPr>
          <a:xfrm>
            <a:off x="381000" y="6235700"/>
            <a:ext cx="4648200" cy="365125"/>
          </a:xfrm>
          <a:prstGeom prst="rect">
            <a:avLst/>
          </a:prstGeom>
        </p:spPr>
        <p:txBody>
          <a:bodyPr/>
          <a:lstStyle>
            <a:lvl1pPr fontAlgn="auto">
              <a:spcBef>
                <a:spcPts val="0"/>
              </a:spcBef>
              <a:spcAft>
                <a:spcPts val="0"/>
              </a:spcAft>
              <a:defRPr sz="1800">
                <a:solidFill>
                  <a:schemeClr val="bg1"/>
                </a:solidFill>
                <a:latin typeface="+mn-lt"/>
              </a:defRPr>
            </a:lvl1pPr>
          </a:lstStyle>
          <a:p>
            <a:pPr>
              <a:defRPr/>
            </a:pPr>
            <a:endParaRPr lang="en-US">
              <a:solidFill>
                <a:prstClr val="white"/>
              </a:solidFill>
            </a:endParaRPr>
          </a:p>
        </p:txBody>
      </p:sp>
    </p:spTree>
    <p:extLst>
      <p:ext uri="{BB962C8B-B14F-4D97-AF65-F5344CB8AC3E}">
        <p14:creationId xmlns:p14="http://schemas.microsoft.com/office/powerpoint/2010/main" val="2635176997"/>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2)">
    <p:spTree>
      <p:nvGrpSpPr>
        <p:cNvPr id="1" name=""/>
        <p:cNvGrpSpPr/>
        <p:nvPr/>
      </p:nvGrpSpPr>
      <p:grpSpPr>
        <a:xfrm>
          <a:off x="0" y="0"/>
          <a:ext cx="0" cy="0"/>
          <a:chOff x="0" y="0"/>
          <a:chExt cx="0" cy="0"/>
        </a:xfrm>
      </p:grpSpPr>
      <p:sp>
        <p:nvSpPr>
          <p:cNvPr id="4" name="Rectangle 3"/>
          <p:cNvSpPr/>
          <p:nvPr/>
        </p:nvSpPr>
        <p:spPr>
          <a:xfrm>
            <a:off x="0" y="5410200"/>
            <a:ext cx="9144000" cy="14478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2" name="Rectangle 1"/>
          <p:cNvSpPr>
            <a:spLocks noGrp="1"/>
          </p:cNvSpPr>
          <p:nvPr>
            <p:ph type="ctrTitle"/>
          </p:nvPr>
        </p:nvSpPr>
        <p:spPr>
          <a:xfrm>
            <a:off x="609600" y="5448299"/>
            <a:ext cx="7924800" cy="1333501"/>
          </a:xfrm>
        </p:spPr>
        <p:txBody>
          <a:bodyPr>
            <a:normAutofit/>
          </a:bodyPr>
          <a:lstStyle>
            <a:lvl1pPr algn="ctr">
              <a:defRPr sz="4400">
                <a:solidFill>
                  <a:schemeClr val="bg1"/>
                </a:solidFill>
                <a:effectLst/>
              </a:defRPr>
            </a:lvl1pPr>
          </a:lstStyle>
          <a:p>
            <a:r>
              <a:rPr lang="en-US" smtClean="0"/>
              <a:t>Click to edit Master title style</a:t>
            </a:r>
            <a:endParaRPr lang="en-US" dirty="0"/>
          </a:p>
        </p:txBody>
      </p:sp>
      <p:sp>
        <p:nvSpPr>
          <p:cNvPr id="3" name="Rectangle 2"/>
          <p:cNvSpPr>
            <a:spLocks noGrp="1"/>
          </p:cNvSpPr>
          <p:nvPr>
            <p:ph type="subTitle" idx="1"/>
          </p:nvPr>
        </p:nvSpPr>
        <p:spPr>
          <a:xfrm>
            <a:off x="304800" y="1600200"/>
            <a:ext cx="8534400" cy="1600200"/>
          </a:xfrm>
        </p:spPr>
        <p:txBody>
          <a:bodyPr anchor="ctr">
            <a:normAutofit/>
          </a:bodyPr>
          <a:lstStyle>
            <a:lvl1pPr marL="0" indent="0" algn="ctr">
              <a:buNone/>
              <a:defRPr sz="3200">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2107196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677655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C8762F6-894A-4152-B8AD-22A9C06F2C9D}" type="datetimeFigureOut">
              <a:rPr lang="en-US" smtClean="0"/>
              <a:t>10/1/2014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179367-538D-4714-88A4-A3B87839CF2E}"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8762F6-894A-4152-B8AD-22A9C06F2C9D}" type="datetimeFigureOut">
              <a:rPr lang="en-US" smtClean="0"/>
              <a:t>10/1/2014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179367-538D-4714-88A4-A3B87839CF2E}"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C8762F6-894A-4152-B8AD-22A9C06F2C9D}" type="datetimeFigureOut">
              <a:rPr lang="en-US" smtClean="0"/>
              <a:t>10/1/2014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179367-538D-4714-88A4-A3B87839CF2E}" type="slidenum">
              <a:rPr lang="en-US" smtClean="0"/>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C8762F6-894A-4152-B8AD-22A9C06F2C9D}" type="datetimeFigureOut">
              <a:rPr lang="en-US" smtClean="0"/>
              <a:t>10/1/2014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179367-538D-4714-88A4-A3B87839CF2E}" type="slidenum">
              <a:rPr lang="en-US" smtClean="0"/>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C8762F6-894A-4152-B8AD-22A9C06F2C9D}" type="datetimeFigureOut">
              <a:rPr lang="en-US" smtClean="0"/>
              <a:t>10/1/2014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2179367-538D-4714-88A4-A3B87839CF2E}" type="slidenum">
              <a:rPr lang="en-US" smtClean="0"/>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C8762F6-894A-4152-B8AD-22A9C06F2C9D}" type="datetimeFigureOut">
              <a:rPr lang="en-US" smtClean="0"/>
              <a:t>10/1/2014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2179367-538D-4714-88A4-A3B87839CF2E}" type="slidenum">
              <a:rPr lang="en-US" smtClean="0"/>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8762F6-894A-4152-B8AD-22A9C06F2C9D}" type="datetimeFigureOut">
              <a:rPr lang="en-US" smtClean="0"/>
              <a:t>10/1/2014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2179367-538D-4714-88A4-A3B87839CF2E}" type="slidenum">
              <a:rPr lang="en-US" smtClean="0"/>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C8762F6-894A-4152-B8AD-22A9C06F2C9D}" type="datetimeFigureOut">
              <a:rPr lang="en-US" smtClean="0"/>
              <a:t>10/1/2014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179367-538D-4714-88A4-A3B87839CF2E}" type="slidenum">
              <a:rPr lang="en-US" smtClean="0"/>
              <a:t>‹#›</a:t>
            </a:fld>
            <a:endParaRPr lang="en-US"/>
          </a:p>
        </p:txBody>
      </p:sp>
      <p:sp>
        <p:nvSpPr>
          <p:cNvPr id="9" name="Content Placeholder 8"/>
          <p:cNvSpPr>
            <a:spLocks noGrp="1"/>
          </p:cNvSpPr>
          <p:nvPr>
            <p:ph sz="quarter" idx="13"/>
          </p:nvPr>
        </p:nvSpPr>
        <p:spPr>
          <a:xfrm>
            <a:off x="304800" y="381000"/>
            <a:ext cx="77724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0C8762F6-894A-4152-B8AD-22A9C06F2C9D}" type="datetimeFigureOut">
              <a:rPr lang="en-US" smtClean="0"/>
              <a:t>10/1/2014</a:t>
            </a:fld>
            <a:endParaRPr lang="en-US"/>
          </a:p>
        </p:txBody>
      </p:sp>
      <p:sp>
        <p:nvSpPr>
          <p:cNvPr id="9" name="Slide Number Placeholder 8"/>
          <p:cNvSpPr>
            <a:spLocks noGrp="1"/>
          </p:cNvSpPr>
          <p:nvPr>
            <p:ph type="sldNum" sz="quarter" idx="11"/>
          </p:nvPr>
        </p:nvSpPr>
        <p:spPr/>
        <p:txBody>
          <a:bodyPr/>
          <a:lstStyle/>
          <a:p>
            <a:fld id="{D2179367-538D-4714-88A4-A3B87839CF2E}" type="slidenum">
              <a:rPr lang="en-US" smtClean="0"/>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p:cNvSpPr/>
          <p:nvPr/>
        </p:nvSpPr>
        <p:spPr>
          <a:xfrm>
            <a:off x="0" y="6096000"/>
            <a:ext cx="9144000" cy="762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5" name="Round Same Side Corner Rectangle 4"/>
          <p:cNvSpPr/>
          <p:nvPr/>
        </p:nvSpPr>
        <p:spPr>
          <a:xfrm>
            <a:off x="0" y="-152400"/>
            <a:ext cx="9144000" cy="6248400"/>
          </a:xfrm>
          <a:prstGeom prst="round2SameRect">
            <a:avLst>
              <a:gd name="adj1" fmla="val 2821"/>
              <a:gd name="adj2" fmla="val 0"/>
            </a:avLst>
          </a:prstGeom>
          <a:gradFill flip="none" rotWithShape="1">
            <a:gsLst>
              <a:gs pos="80000">
                <a:schemeClr val="accent4"/>
              </a:gs>
              <a:gs pos="100000">
                <a:schemeClr val="accent1">
                  <a:tint val="23500"/>
                  <a:satMod val="160000"/>
                </a:schemeClr>
              </a:gs>
            </a:gsLst>
            <a:lin ang="18900000" scaled="1"/>
            <a:tileRect/>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6" name="Oval 5"/>
          <p:cNvSpPr/>
          <p:nvPr/>
        </p:nvSpPr>
        <p:spPr>
          <a:xfrm>
            <a:off x="5410200" y="3810000"/>
            <a:ext cx="5181600" cy="5181600"/>
          </a:xfrm>
          <a:prstGeom prst="ellipse">
            <a:avLst/>
          </a:prstGeom>
          <a:noFill/>
          <a:ln>
            <a:solidFill>
              <a:schemeClr val="accent5">
                <a:lumMod val="40000"/>
                <a:lumOff val="6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7" name="Oval 6"/>
          <p:cNvSpPr/>
          <p:nvPr/>
        </p:nvSpPr>
        <p:spPr>
          <a:xfrm>
            <a:off x="8382000" y="2438400"/>
            <a:ext cx="2438400" cy="2438400"/>
          </a:xfrm>
          <a:prstGeom prst="ellipse">
            <a:avLst/>
          </a:prstGeom>
          <a:noFill/>
          <a:ln>
            <a:solidFill>
              <a:schemeClr val="accent4">
                <a:lumMod val="40000"/>
                <a:lumOff val="6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2" name="Rectangle 1"/>
          <p:cNvSpPr>
            <a:spLocks noGrp="1"/>
          </p:cNvSpPr>
          <p:nvPr>
            <p:ph type="title"/>
          </p:nvPr>
        </p:nvSpPr>
        <p:spPr>
          <a:xfrm>
            <a:off x="609600" y="1371600"/>
            <a:ext cx="7772400" cy="4191000"/>
          </a:xfrm>
        </p:spPr>
        <p:txBody>
          <a:bodyPr/>
          <a:lstStyle>
            <a:lvl1pPr algn="ctr">
              <a:defRPr sz="4800" b="0" cap="none" baseline="0">
                <a:solidFill>
                  <a:schemeClr val="bg1"/>
                </a:solidFill>
                <a:effectLst/>
              </a:defRPr>
            </a:lvl1pPr>
          </a:lstStyle>
          <a:p>
            <a:r>
              <a:rPr lang="en-US" smtClean="0"/>
              <a:t>Click to edit Master title style</a:t>
            </a:r>
            <a:endParaRPr lang="en-US" dirty="0"/>
          </a:p>
        </p:txBody>
      </p:sp>
      <p:sp>
        <p:nvSpPr>
          <p:cNvPr id="3" name="Rectangle 2"/>
          <p:cNvSpPr>
            <a:spLocks noGrp="1"/>
          </p:cNvSpPr>
          <p:nvPr>
            <p:ph type="body" idx="1"/>
          </p:nvPr>
        </p:nvSpPr>
        <p:spPr>
          <a:xfrm>
            <a:off x="722313" y="6196013"/>
            <a:ext cx="7772400" cy="357187"/>
          </a:xfrm>
        </p:spPr>
        <p:txBody>
          <a:bodyPr anchor="ctr">
            <a:normAutofit/>
          </a:bodyPr>
          <a:lstStyle>
            <a:lvl1pPr marL="0" indent="0" algn="ctr">
              <a:buNone/>
              <a:defRPr sz="2800" b="0">
                <a:solidFill>
                  <a:schemeClr val="bg1">
                    <a:lumMod val="9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1837177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8762F6-894A-4152-B8AD-22A9C06F2C9D}" type="datetimeFigureOut">
              <a:rPr lang="en-US" smtClean="0"/>
              <a:t>10/1/2014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179367-538D-4714-88A4-A3B87839CF2E}" type="slidenum">
              <a:rPr lang="en-US" smtClean="0"/>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8762F6-894A-4152-B8AD-22A9C06F2C9D}" type="datetimeFigureOut">
              <a:rPr lang="en-US" smtClean="0"/>
              <a:t>10/1/2014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179367-538D-4714-88A4-A3B87839CF2E}" type="slidenum">
              <a:rPr lang="en-US" smtClean="0"/>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C8762F6-894A-4152-B8AD-22A9C06F2C9D}" type="datetimeFigureOut">
              <a:rPr lang="en-US" smtClean="0">
                <a:solidFill>
                  <a:srgbClr val="ACCBF9"/>
                </a:solidFill>
              </a:rPr>
              <a:pPr/>
              <a:t>10/1/2014</a:t>
            </a:fld>
            <a:endParaRPr lang="en-US">
              <a:solidFill>
                <a:srgbClr val="ACCBF9"/>
              </a:solidFill>
            </a:endParaRPr>
          </a:p>
        </p:txBody>
      </p:sp>
      <p:sp>
        <p:nvSpPr>
          <p:cNvPr id="5" name="Footer Placeholder 4"/>
          <p:cNvSpPr>
            <a:spLocks noGrp="1"/>
          </p:cNvSpPr>
          <p:nvPr>
            <p:ph type="ftr" sz="quarter" idx="11"/>
          </p:nvPr>
        </p:nvSpPr>
        <p:spPr/>
        <p:txBody>
          <a:bodyPr/>
          <a:lstStyle/>
          <a:p>
            <a:endParaRPr lang="en-US">
              <a:solidFill>
                <a:srgbClr val="ACCBF9"/>
              </a:solidFill>
            </a:endParaRPr>
          </a:p>
        </p:txBody>
      </p:sp>
      <p:sp>
        <p:nvSpPr>
          <p:cNvPr id="6" name="Slide Number Placeholder 5"/>
          <p:cNvSpPr>
            <a:spLocks noGrp="1"/>
          </p:cNvSpPr>
          <p:nvPr>
            <p:ph type="sldNum" sz="quarter" idx="12"/>
          </p:nvPr>
        </p:nvSpPr>
        <p:spPr/>
        <p:txBody>
          <a:bodyPr/>
          <a:lstStyle/>
          <a:p>
            <a:fld id="{D2179367-538D-4714-88A4-A3B87839CF2E}" type="slidenum">
              <a:rPr lang="en-US" smtClean="0"/>
              <a:pPr/>
              <a:t>‹#›</a:t>
            </a:fld>
            <a:endParaRPr lang="en-US"/>
          </a:p>
        </p:txBody>
      </p:sp>
    </p:spTree>
    <p:extLst>
      <p:ext uri="{BB962C8B-B14F-4D97-AF65-F5344CB8AC3E}">
        <p14:creationId xmlns:p14="http://schemas.microsoft.com/office/powerpoint/2010/main" val="22298274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8762F6-894A-4152-B8AD-22A9C06F2C9D}" type="datetimeFigureOut">
              <a:rPr lang="en-US" smtClean="0">
                <a:solidFill>
                  <a:srgbClr val="ACCBF9"/>
                </a:solidFill>
              </a:rPr>
              <a:pPr/>
              <a:t>10/1/2014</a:t>
            </a:fld>
            <a:endParaRPr lang="en-US">
              <a:solidFill>
                <a:srgbClr val="ACCBF9"/>
              </a:solidFill>
            </a:endParaRPr>
          </a:p>
        </p:txBody>
      </p:sp>
      <p:sp>
        <p:nvSpPr>
          <p:cNvPr id="5" name="Footer Placeholder 4"/>
          <p:cNvSpPr>
            <a:spLocks noGrp="1"/>
          </p:cNvSpPr>
          <p:nvPr>
            <p:ph type="ftr" sz="quarter" idx="11"/>
          </p:nvPr>
        </p:nvSpPr>
        <p:spPr/>
        <p:txBody>
          <a:bodyPr/>
          <a:lstStyle/>
          <a:p>
            <a:endParaRPr lang="en-US">
              <a:solidFill>
                <a:srgbClr val="ACCBF9"/>
              </a:solidFill>
            </a:endParaRPr>
          </a:p>
        </p:txBody>
      </p:sp>
      <p:sp>
        <p:nvSpPr>
          <p:cNvPr id="6" name="Slide Number Placeholder 5"/>
          <p:cNvSpPr>
            <a:spLocks noGrp="1"/>
          </p:cNvSpPr>
          <p:nvPr>
            <p:ph type="sldNum" sz="quarter" idx="12"/>
          </p:nvPr>
        </p:nvSpPr>
        <p:spPr/>
        <p:txBody>
          <a:bodyPr/>
          <a:lstStyle/>
          <a:p>
            <a:fld id="{D2179367-538D-4714-88A4-A3B87839CF2E}" type="slidenum">
              <a:rPr lang="en-US" smtClean="0"/>
              <a:pPr/>
              <a:t>‹#›</a:t>
            </a:fld>
            <a:endParaRPr lang="en-US"/>
          </a:p>
        </p:txBody>
      </p:sp>
    </p:spTree>
    <p:extLst>
      <p:ext uri="{BB962C8B-B14F-4D97-AF65-F5344CB8AC3E}">
        <p14:creationId xmlns:p14="http://schemas.microsoft.com/office/powerpoint/2010/main" val="15973103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C8762F6-894A-4152-B8AD-22A9C06F2C9D}" type="datetimeFigureOut">
              <a:rPr lang="en-US" smtClean="0">
                <a:solidFill>
                  <a:srgbClr val="ACCBF9"/>
                </a:solidFill>
              </a:rPr>
              <a:pPr/>
              <a:t>10/1/2014</a:t>
            </a:fld>
            <a:endParaRPr lang="en-US">
              <a:solidFill>
                <a:srgbClr val="ACCBF9"/>
              </a:solidFill>
            </a:endParaRPr>
          </a:p>
        </p:txBody>
      </p:sp>
      <p:sp>
        <p:nvSpPr>
          <p:cNvPr id="5" name="Footer Placeholder 4"/>
          <p:cNvSpPr>
            <a:spLocks noGrp="1"/>
          </p:cNvSpPr>
          <p:nvPr>
            <p:ph type="ftr" sz="quarter" idx="11"/>
          </p:nvPr>
        </p:nvSpPr>
        <p:spPr/>
        <p:txBody>
          <a:bodyPr/>
          <a:lstStyle/>
          <a:p>
            <a:endParaRPr lang="en-US">
              <a:solidFill>
                <a:srgbClr val="ACCBF9"/>
              </a:solidFill>
            </a:endParaRPr>
          </a:p>
        </p:txBody>
      </p:sp>
      <p:sp>
        <p:nvSpPr>
          <p:cNvPr id="6" name="Slide Number Placeholder 5"/>
          <p:cNvSpPr>
            <a:spLocks noGrp="1"/>
          </p:cNvSpPr>
          <p:nvPr>
            <p:ph type="sldNum" sz="quarter" idx="12"/>
          </p:nvPr>
        </p:nvSpPr>
        <p:spPr/>
        <p:txBody>
          <a:bodyPr/>
          <a:lstStyle/>
          <a:p>
            <a:fld id="{D2179367-538D-4714-88A4-A3B87839CF2E}" type="slidenum">
              <a:rPr lang="en-US" smtClean="0"/>
              <a:pPr/>
              <a:t>‹#›</a:t>
            </a:fld>
            <a:endParaRPr lang="en-US"/>
          </a:p>
        </p:txBody>
      </p:sp>
    </p:spTree>
    <p:extLst>
      <p:ext uri="{BB962C8B-B14F-4D97-AF65-F5344CB8AC3E}">
        <p14:creationId xmlns:p14="http://schemas.microsoft.com/office/powerpoint/2010/main" val="28339270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C8762F6-894A-4152-B8AD-22A9C06F2C9D}" type="datetimeFigureOut">
              <a:rPr lang="en-US" smtClean="0">
                <a:solidFill>
                  <a:srgbClr val="ACCBF9"/>
                </a:solidFill>
              </a:rPr>
              <a:pPr/>
              <a:t>10/1/2014</a:t>
            </a:fld>
            <a:endParaRPr lang="en-US">
              <a:solidFill>
                <a:srgbClr val="ACCBF9"/>
              </a:solidFill>
            </a:endParaRPr>
          </a:p>
        </p:txBody>
      </p:sp>
      <p:sp>
        <p:nvSpPr>
          <p:cNvPr id="6" name="Footer Placeholder 5"/>
          <p:cNvSpPr>
            <a:spLocks noGrp="1"/>
          </p:cNvSpPr>
          <p:nvPr>
            <p:ph type="ftr" sz="quarter" idx="11"/>
          </p:nvPr>
        </p:nvSpPr>
        <p:spPr/>
        <p:txBody>
          <a:bodyPr/>
          <a:lstStyle/>
          <a:p>
            <a:endParaRPr lang="en-US">
              <a:solidFill>
                <a:srgbClr val="ACCBF9"/>
              </a:solidFill>
            </a:endParaRPr>
          </a:p>
        </p:txBody>
      </p:sp>
      <p:sp>
        <p:nvSpPr>
          <p:cNvPr id="7" name="Slide Number Placeholder 6"/>
          <p:cNvSpPr>
            <a:spLocks noGrp="1"/>
          </p:cNvSpPr>
          <p:nvPr>
            <p:ph type="sldNum" sz="quarter" idx="12"/>
          </p:nvPr>
        </p:nvSpPr>
        <p:spPr/>
        <p:txBody>
          <a:bodyPr/>
          <a:lstStyle/>
          <a:p>
            <a:fld id="{D2179367-538D-4714-88A4-A3B87839CF2E}" type="slidenum">
              <a:rPr lang="en-US" smtClean="0"/>
              <a:pPr/>
              <a:t>‹#›</a:t>
            </a:fld>
            <a:endParaRPr lang="en-US"/>
          </a:p>
        </p:txBody>
      </p:sp>
    </p:spTree>
    <p:extLst>
      <p:ext uri="{BB962C8B-B14F-4D97-AF65-F5344CB8AC3E}">
        <p14:creationId xmlns:p14="http://schemas.microsoft.com/office/powerpoint/2010/main" val="41681455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C8762F6-894A-4152-B8AD-22A9C06F2C9D}" type="datetimeFigureOut">
              <a:rPr lang="en-US" smtClean="0">
                <a:solidFill>
                  <a:srgbClr val="ACCBF9"/>
                </a:solidFill>
              </a:rPr>
              <a:pPr/>
              <a:t>10/1/2014</a:t>
            </a:fld>
            <a:endParaRPr lang="en-US">
              <a:solidFill>
                <a:srgbClr val="ACCBF9"/>
              </a:solidFill>
            </a:endParaRPr>
          </a:p>
        </p:txBody>
      </p:sp>
      <p:sp>
        <p:nvSpPr>
          <p:cNvPr id="8" name="Footer Placeholder 7"/>
          <p:cNvSpPr>
            <a:spLocks noGrp="1"/>
          </p:cNvSpPr>
          <p:nvPr>
            <p:ph type="ftr" sz="quarter" idx="11"/>
          </p:nvPr>
        </p:nvSpPr>
        <p:spPr/>
        <p:txBody>
          <a:bodyPr/>
          <a:lstStyle/>
          <a:p>
            <a:endParaRPr lang="en-US">
              <a:solidFill>
                <a:srgbClr val="ACCBF9"/>
              </a:solidFill>
            </a:endParaRPr>
          </a:p>
        </p:txBody>
      </p:sp>
      <p:sp>
        <p:nvSpPr>
          <p:cNvPr id="9" name="Slide Number Placeholder 8"/>
          <p:cNvSpPr>
            <a:spLocks noGrp="1"/>
          </p:cNvSpPr>
          <p:nvPr>
            <p:ph type="sldNum" sz="quarter" idx="12"/>
          </p:nvPr>
        </p:nvSpPr>
        <p:spPr/>
        <p:txBody>
          <a:bodyPr/>
          <a:lstStyle/>
          <a:p>
            <a:fld id="{D2179367-538D-4714-88A4-A3B87839CF2E}" type="slidenum">
              <a:rPr lang="en-US" smtClean="0"/>
              <a:pPr/>
              <a:t>‹#›</a:t>
            </a:fld>
            <a:endParaRPr lang="en-US"/>
          </a:p>
        </p:txBody>
      </p:sp>
    </p:spTree>
    <p:extLst>
      <p:ext uri="{BB962C8B-B14F-4D97-AF65-F5344CB8AC3E}">
        <p14:creationId xmlns:p14="http://schemas.microsoft.com/office/powerpoint/2010/main" val="18538224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C8762F6-894A-4152-B8AD-22A9C06F2C9D}" type="datetimeFigureOut">
              <a:rPr lang="en-US" smtClean="0">
                <a:solidFill>
                  <a:srgbClr val="ACCBF9"/>
                </a:solidFill>
              </a:rPr>
              <a:pPr/>
              <a:t>10/1/2014</a:t>
            </a:fld>
            <a:endParaRPr lang="en-US">
              <a:solidFill>
                <a:srgbClr val="ACCBF9"/>
              </a:solidFill>
            </a:endParaRPr>
          </a:p>
        </p:txBody>
      </p:sp>
      <p:sp>
        <p:nvSpPr>
          <p:cNvPr id="4" name="Footer Placeholder 3"/>
          <p:cNvSpPr>
            <a:spLocks noGrp="1"/>
          </p:cNvSpPr>
          <p:nvPr>
            <p:ph type="ftr" sz="quarter" idx="11"/>
          </p:nvPr>
        </p:nvSpPr>
        <p:spPr/>
        <p:txBody>
          <a:bodyPr/>
          <a:lstStyle/>
          <a:p>
            <a:endParaRPr lang="en-US">
              <a:solidFill>
                <a:srgbClr val="ACCBF9"/>
              </a:solidFill>
            </a:endParaRPr>
          </a:p>
        </p:txBody>
      </p:sp>
      <p:sp>
        <p:nvSpPr>
          <p:cNvPr id="5" name="Slide Number Placeholder 4"/>
          <p:cNvSpPr>
            <a:spLocks noGrp="1"/>
          </p:cNvSpPr>
          <p:nvPr>
            <p:ph type="sldNum" sz="quarter" idx="12"/>
          </p:nvPr>
        </p:nvSpPr>
        <p:spPr/>
        <p:txBody>
          <a:bodyPr/>
          <a:lstStyle/>
          <a:p>
            <a:fld id="{D2179367-538D-4714-88A4-A3B87839CF2E}" type="slidenum">
              <a:rPr lang="en-US" smtClean="0"/>
              <a:pPr/>
              <a:t>‹#›</a:t>
            </a:fld>
            <a:endParaRPr lang="en-US"/>
          </a:p>
        </p:txBody>
      </p:sp>
    </p:spTree>
    <p:extLst>
      <p:ext uri="{BB962C8B-B14F-4D97-AF65-F5344CB8AC3E}">
        <p14:creationId xmlns:p14="http://schemas.microsoft.com/office/powerpoint/2010/main" val="30482966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8762F6-894A-4152-B8AD-22A9C06F2C9D}" type="datetimeFigureOut">
              <a:rPr lang="en-US" smtClean="0">
                <a:solidFill>
                  <a:srgbClr val="ACCBF9"/>
                </a:solidFill>
              </a:rPr>
              <a:pPr/>
              <a:t>10/1/2014</a:t>
            </a:fld>
            <a:endParaRPr lang="en-US">
              <a:solidFill>
                <a:srgbClr val="ACCBF9"/>
              </a:solidFill>
            </a:endParaRPr>
          </a:p>
        </p:txBody>
      </p:sp>
      <p:sp>
        <p:nvSpPr>
          <p:cNvPr id="3" name="Footer Placeholder 2"/>
          <p:cNvSpPr>
            <a:spLocks noGrp="1"/>
          </p:cNvSpPr>
          <p:nvPr>
            <p:ph type="ftr" sz="quarter" idx="11"/>
          </p:nvPr>
        </p:nvSpPr>
        <p:spPr/>
        <p:txBody>
          <a:bodyPr/>
          <a:lstStyle/>
          <a:p>
            <a:endParaRPr lang="en-US">
              <a:solidFill>
                <a:srgbClr val="ACCBF9"/>
              </a:solidFill>
            </a:endParaRPr>
          </a:p>
        </p:txBody>
      </p:sp>
      <p:sp>
        <p:nvSpPr>
          <p:cNvPr id="4" name="Slide Number Placeholder 3"/>
          <p:cNvSpPr>
            <a:spLocks noGrp="1"/>
          </p:cNvSpPr>
          <p:nvPr>
            <p:ph type="sldNum" sz="quarter" idx="12"/>
          </p:nvPr>
        </p:nvSpPr>
        <p:spPr/>
        <p:txBody>
          <a:bodyPr/>
          <a:lstStyle/>
          <a:p>
            <a:fld id="{D2179367-538D-4714-88A4-A3B87839CF2E}" type="slidenum">
              <a:rPr lang="en-US" smtClean="0"/>
              <a:pPr/>
              <a:t>‹#›</a:t>
            </a:fld>
            <a:endParaRPr lang="en-US"/>
          </a:p>
        </p:txBody>
      </p:sp>
    </p:spTree>
    <p:extLst>
      <p:ext uri="{BB962C8B-B14F-4D97-AF65-F5344CB8AC3E}">
        <p14:creationId xmlns:p14="http://schemas.microsoft.com/office/powerpoint/2010/main" val="2798708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C8762F6-894A-4152-B8AD-22A9C06F2C9D}" type="datetimeFigureOut">
              <a:rPr lang="en-US" smtClean="0">
                <a:solidFill>
                  <a:srgbClr val="ACCBF9"/>
                </a:solidFill>
              </a:rPr>
              <a:pPr/>
              <a:t>10/1/2014</a:t>
            </a:fld>
            <a:endParaRPr lang="en-US">
              <a:solidFill>
                <a:srgbClr val="ACCBF9"/>
              </a:solidFill>
            </a:endParaRPr>
          </a:p>
        </p:txBody>
      </p:sp>
      <p:sp>
        <p:nvSpPr>
          <p:cNvPr id="6" name="Footer Placeholder 5"/>
          <p:cNvSpPr>
            <a:spLocks noGrp="1"/>
          </p:cNvSpPr>
          <p:nvPr>
            <p:ph type="ftr" sz="quarter" idx="11"/>
          </p:nvPr>
        </p:nvSpPr>
        <p:spPr/>
        <p:txBody>
          <a:bodyPr/>
          <a:lstStyle/>
          <a:p>
            <a:endParaRPr lang="en-US">
              <a:solidFill>
                <a:srgbClr val="ACCBF9"/>
              </a:solidFill>
            </a:endParaRPr>
          </a:p>
        </p:txBody>
      </p:sp>
      <p:sp>
        <p:nvSpPr>
          <p:cNvPr id="7" name="Slide Number Placeholder 6"/>
          <p:cNvSpPr>
            <a:spLocks noGrp="1"/>
          </p:cNvSpPr>
          <p:nvPr>
            <p:ph type="sldNum" sz="quarter" idx="12"/>
          </p:nvPr>
        </p:nvSpPr>
        <p:spPr/>
        <p:txBody>
          <a:bodyPr/>
          <a:lstStyle/>
          <a:p>
            <a:fld id="{D2179367-538D-4714-88A4-A3B87839CF2E}" type="slidenum">
              <a:rPr lang="en-US" smtClean="0"/>
              <a:pPr/>
              <a:t>‹#›</a:t>
            </a:fld>
            <a:endParaRPr lang="en-US"/>
          </a:p>
        </p:txBody>
      </p:sp>
      <p:sp>
        <p:nvSpPr>
          <p:cNvPr id="9" name="Content Placeholder 8"/>
          <p:cNvSpPr>
            <a:spLocks noGrp="1"/>
          </p:cNvSpPr>
          <p:nvPr>
            <p:ph sz="quarter" idx="13"/>
          </p:nvPr>
        </p:nvSpPr>
        <p:spPr>
          <a:xfrm>
            <a:off x="304800" y="381000"/>
            <a:ext cx="77724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133146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Text)">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p>
            <a:r>
              <a:rPr lang="en-US" smtClean="0"/>
              <a:t>Click to edit Master title style</a:t>
            </a:r>
            <a:endParaRPr lang="en-US" dirty="0"/>
          </a:p>
        </p:txBody>
      </p:sp>
      <p:sp>
        <p:nvSpPr>
          <p:cNvPr id="3" name="Rectangle 2"/>
          <p:cNvSpPr>
            <a:spLocks noGrp="1"/>
          </p:cNvSpPr>
          <p:nvPr>
            <p:ph idx="1"/>
          </p:nvPr>
        </p:nvSpPr>
        <p:spPr/>
        <p:txBody>
          <a:bodyPr/>
          <a:lstStyle>
            <a:lvl1pPr marL="0" indent="0">
              <a:spcBef>
                <a:spcPts val="600"/>
              </a:spcBef>
              <a:buNone/>
              <a:defRPr/>
            </a:lvl1pPr>
            <a:lvl2pPr>
              <a:buNone/>
              <a:defRPr/>
            </a:lvl2pPr>
            <a:lvl3pPr>
              <a:buNone/>
              <a:defRPr/>
            </a:lvl3pPr>
            <a:lvl4pPr>
              <a:buNone/>
              <a:defRPr/>
            </a:lvl4pPr>
            <a:lvl5pPr>
              <a:buNone/>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19615107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0C8762F6-894A-4152-B8AD-22A9C06F2C9D}" type="datetimeFigureOut">
              <a:rPr lang="en-US" smtClean="0">
                <a:solidFill>
                  <a:srgbClr val="ACCBF9"/>
                </a:solidFill>
              </a:rPr>
              <a:pPr/>
              <a:t>10/1/2014</a:t>
            </a:fld>
            <a:endParaRPr lang="en-US">
              <a:solidFill>
                <a:srgbClr val="ACCBF9"/>
              </a:solidFill>
            </a:endParaRPr>
          </a:p>
        </p:txBody>
      </p:sp>
      <p:sp>
        <p:nvSpPr>
          <p:cNvPr id="9" name="Slide Number Placeholder 8"/>
          <p:cNvSpPr>
            <a:spLocks noGrp="1"/>
          </p:cNvSpPr>
          <p:nvPr>
            <p:ph type="sldNum" sz="quarter" idx="11"/>
          </p:nvPr>
        </p:nvSpPr>
        <p:spPr/>
        <p:txBody>
          <a:bodyPr/>
          <a:lstStyle/>
          <a:p>
            <a:fld id="{D2179367-538D-4714-88A4-A3B87839CF2E}" type="slidenum">
              <a:rPr lang="en-US" smtClean="0"/>
              <a:pPr/>
              <a:t>‹#›</a:t>
            </a:fld>
            <a:endParaRPr lang="en-US"/>
          </a:p>
        </p:txBody>
      </p:sp>
      <p:sp>
        <p:nvSpPr>
          <p:cNvPr id="10" name="Footer Placeholder 9"/>
          <p:cNvSpPr>
            <a:spLocks noGrp="1"/>
          </p:cNvSpPr>
          <p:nvPr>
            <p:ph type="ftr" sz="quarter" idx="12"/>
          </p:nvPr>
        </p:nvSpPr>
        <p:spPr/>
        <p:txBody>
          <a:bodyPr/>
          <a:lstStyle/>
          <a:p>
            <a:endParaRPr lang="en-US">
              <a:solidFill>
                <a:srgbClr val="ACCBF9"/>
              </a:solidFill>
            </a:endParaRPr>
          </a:p>
        </p:txBody>
      </p:sp>
    </p:spTree>
    <p:extLst>
      <p:ext uri="{BB962C8B-B14F-4D97-AF65-F5344CB8AC3E}">
        <p14:creationId xmlns:p14="http://schemas.microsoft.com/office/powerpoint/2010/main" val="30806510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8762F6-894A-4152-B8AD-22A9C06F2C9D}" type="datetimeFigureOut">
              <a:rPr lang="en-US" smtClean="0">
                <a:solidFill>
                  <a:srgbClr val="ACCBF9"/>
                </a:solidFill>
              </a:rPr>
              <a:pPr/>
              <a:t>10/1/2014</a:t>
            </a:fld>
            <a:endParaRPr lang="en-US">
              <a:solidFill>
                <a:srgbClr val="ACCBF9"/>
              </a:solidFill>
            </a:endParaRPr>
          </a:p>
        </p:txBody>
      </p:sp>
      <p:sp>
        <p:nvSpPr>
          <p:cNvPr id="5" name="Footer Placeholder 4"/>
          <p:cNvSpPr>
            <a:spLocks noGrp="1"/>
          </p:cNvSpPr>
          <p:nvPr>
            <p:ph type="ftr" sz="quarter" idx="11"/>
          </p:nvPr>
        </p:nvSpPr>
        <p:spPr/>
        <p:txBody>
          <a:bodyPr/>
          <a:lstStyle/>
          <a:p>
            <a:endParaRPr lang="en-US">
              <a:solidFill>
                <a:srgbClr val="ACCBF9"/>
              </a:solidFill>
            </a:endParaRPr>
          </a:p>
        </p:txBody>
      </p:sp>
      <p:sp>
        <p:nvSpPr>
          <p:cNvPr id="6" name="Slide Number Placeholder 5"/>
          <p:cNvSpPr>
            <a:spLocks noGrp="1"/>
          </p:cNvSpPr>
          <p:nvPr>
            <p:ph type="sldNum" sz="quarter" idx="12"/>
          </p:nvPr>
        </p:nvSpPr>
        <p:spPr/>
        <p:txBody>
          <a:bodyPr/>
          <a:lstStyle/>
          <a:p>
            <a:fld id="{D2179367-538D-4714-88A4-A3B87839CF2E}" type="slidenum">
              <a:rPr lang="en-US" smtClean="0"/>
              <a:pPr/>
              <a:t>‹#›</a:t>
            </a:fld>
            <a:endParaRPr lang="en-US"/>
          </a:p>
        </p:txBody>
      </p:sp>
    </p:spTree>
    <p:extLst>
      <p:ext uri="{BB962C8B-B14F-4D97-AF65-F5344CB8AC3E}">
        <p14:creationId xmlns:p14="http://schemas.microsoft.com/office/powerpoint/2010/main" val="35664619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8762F6-894A-4152-B8AD-22A9C06F2C9D}" type="datetimeFigureOut">
              <a:rPr lang="en-US" smtClean="0">
                <a:solidFill>
                  <a:srgbClr val="ACCBF9"/>
                </a:solidFill>
              </a:rPr>
              <a:pPr/>
              <a:t>10/1/2014</a:t>
            </a:fld>
            <a:endParaRPr lang="en-US">
              <a:solidFill>
                <a:srgbClr val="ACCBF9"/>
              </a:solidFill>
            </a:endParaRPr>
          </a:p>
        </p:txBody>
      </p:sp>
      <p:sp>
        <p:nvSpPr>
          <p:cNvPr id="5" name="Footer Placeholder 4"/>
          <p:cNvSpPr>
            <a:spLocks noGrp="1"/>
          </p:cNvSpPr>
          <p:nvPr>
            <p:ph type="ftr" sz="quarter" idx="11"/>
          </p:nvPr>
        </p:nvSpPr>
        <p:spPr/>
        <p:txBody>
          <a:bodyPr/>
          <a:lstStyle/>
          <a:p>
            <a:endParaRPr lang="en-US">
              <a:solidFill>
                <a:srgbClr val="ACCBF9"/>
              </a:solidFill>
            </a:endParaRPr>
          </a:p>
        </p:txBody>
      </p:sp>
      <p:sp>
        <p:nvSpPr>
          <p:cNvPr id="6" name="Slide Number Placeholder 5"/>
          <p:cNvSpPr>
            <a:spLocks noGrp="1"/>
          </p:cNvSpPr>
          <p:nvPr>
            <p:ph type="sldNum" sz="quarter" idx="12"/>
          </p:nvPr>
        </p:nvSpPr>
        <p:spPr/>
        <p:txBody>
          <a:bodyPr/>
          <a:lstStyle/>
          <a:p>
            <a:fld id="{D2179367-538D-4714-88A4-A3B87839CF2E}" type="slidenum">
              <a:rPr lang="en-US" smtClean="0"/>
              <a:pPr/>
              <a:t>‹#›</a:t>
            </a:fld>
            <a:endParaRPr lang="en-US"/>
          </a:p>
        </p:txBody>
      </p:sp>
    </p:spTree>
    <p:extLst>
      <p:ext uri="{BB962C8B-B14F-4D97-AF65-F5344CB8AC3E}">
        <p14:creationId xmlns:p14="http://schemas.microsoft.com/office/powerpoint/2010/main" val="9413933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Bullets)">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p>
            <a:r>
              <a:rPr lang="en-US" smtClean="0"/>
              <a:t>Click to edit Master title style</a:t>
            </a:r>
            <a:endParaRPr lang="en-US" dirty="0"/>
          </a:p>
        </p:txBody>
      </p:sp>
      <p:sp>
        <p:nvSpPr>
          <p:cNvPr id="3" name="Rectangle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779812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lumn">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p>
            <a:r>
              <a:rPr lang="en-US" smtClean="0"/>
              <a:t>Click to edit Master title style</a:t>
            </a:r>
            <a:endParaRPr lang="en-US"/>
          </a:p>
        </p:txBody>
      </p:sp>
      <p:sp>
        <p:nvSpPr>
          <p:cNvPr id="3" name="Rectangle 2"/>
          <p:cNvSpPr>
            <a:spLocks noGrp="1"/>
          </p:cNvSpPr>
          <p:nvPr>
            <p:ph sz="half" idx="1"/>
          </p:nvPr>
        </p:nvSpPr>
        <p:spPr>
          <a:xfrm>
            <a:off x="301752" y="1600200"/>
            <a:ext cx="4160520" cy="47548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3"/>
          <p:cNvSpPr>
            <a:spLocks noGrp="1"/>
          </p:cNvSpPr>
          <p:nvPr>
            <p:ph sz="half" idx="2"/>
          </p:nvPr>
        </p:nvSpPr>
        <p:spPr>
          <a:xfrm>
            <a:off x="4648200" y="1600200"/>
            <a:ext cx="4160520" cy="47548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951673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lvl1pPr>
              <a:defRPr/>
            </a:lvl1pPr>
          </a:lstStyle>
          <a:p>
            <a:r>
              <a:rPr lang="en-US" smtClean="0"/>
              <a:t>Click to edit Master title style</a:t>
            </a:r>
            <a:endParaRPr lang="en-US"/>
          </a:p>
        </p:txBody>
      </p:sp>
      <p:sp>
        <p:nvSpPr>
          <p:cNvPr id="3" name="Rectangle 2"/>
          <p:cNvSpPr>
            <a:spLocks noGrp="1"/>
          </p:cNvSpPr>
          <p:nvPr>
            <p:ph type="body" idx="1"/>
          </p:nvPr>
        </p:nvSpPr>
        <p:spPr>
          <a:xfrm>
            <a:off x="301752" y="1535112"/>
            <a:ext cx="4160520" cy="827087"/>
          </a:xfrm>
          <a:solidFill>
            <a:schemeClr val="accent4">
              <a:lumMod val="20000"/>
              <a:lumOff val="80000"/>
            </a:schemeClr>
          </a:solidFill>
        </p:spPr>
        <p:txBody>
          <a:bodyPr anchor="ctr">
            <a:normAutofit/>
            <a:scene3d>
              <a:camera prst="orthographicFront"/>
              <a:lightRig rig="flat" dir="tl">
                <a:rot lat="0" lon="0" rev="6600000"/>
              </a:lightRig>
            </a:scene3d>
            <a:sp3d>
              <a:contourClr>
                <a:schemeClr val="accent2">
                  <a:shade val="75000"/>
                </a:schemeClr>
              </a:contourClr>
            </a:sp3d>
          </a:bodyPr>
          <a:lstStyle>
            <a:lvl1pPr marL="0" indent="0" algn="ctr">
              <a:buNone/>
              <a:defRPr lang="en-US" sz="2400" b="0" dirty="0" smtClean="0">
                <a:ln w="11430"/>
                <a:solidFill>
                  <a:schemeClr val="accent4">
                    <a:lumMod val="75000"/>
                  </a:schemeClr>
                </a:solidFill>
                <a:effectLst/>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Rectangle 3"/>
          <p:cNvSpPr>
            <a:spLocks noGrp="1"/>
          </p:cNvSpPr>
          <p:nvPr>
            <p:ph sz="half" idx="2"/>
          </p:nvPr>
        </p:nvSpPr>
        <p:spPr>
          <a:xfrm>
            <a:off x="301752" y="2373312"/>
            <a:ext cx="4160520" cy="3951288"/>
          </a:xfrm>
        </p:spPr>
        <p:txBody>
          <a:bodyPr/>
          <a:lstStyle>
            <a:lvl1pPr>
              <a:defRPr sz="2400">
                <a:solidFill>
                  <a:schemeClr val="tx1">
                    <a:lumMod val="75000"/>
                    <a:lumOff val="25000"/>
                  </a:schemeClr>
                </a:solidFill>
              </a:defRPr>
            </a:lvl1pPr>
            <a:lvl2pPr>
              <a:defRPr sz="2000">
                <a:solidFill>
                  <a:schemeClr val="tx1">
                    <a:lumMod val="75000"/>
                    <a:lumOff val="25000"/>
                  </a:schemeClr>
                </a:solidFill>
              </a:defRPr>
            </a:lvl2pPr>
            <a:lvl3pPr>
              <a:defRPr sz="18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4"/>
          <p:cNvSpPr>
            <a:spLocks noGrp="1"/>
          </p:cNvSpPr>
          <p:nvPr>
            <p:ph type="body" sz="quarter" idx="3"/>
          </p:nvPr>
        </p:nvSpPr>
        <p:spPr>
          <a:xfrm>
            <a:off x="4645024" y="1535112"/>
            <a:ext cx="4160520" cy="827087"/>
          </a:xfrm>
          <a:solidFill>
            <a:schemeClr val="accent4">
              <a:lumMod val="20000"/>
              <a:lumOff val="80000"/>
            </a:schemeClr>
          </a:solidFill>
        </p:spPr>
        <p:txBody>
          <a:bodyPr anchor="ctr">
            <a:normAutofit/>
            <a:scene3d>
              <a:camera prst="orthographicFront"/>
              <a:lightRig rig="flat" dir="tl">
                <a:rot lat="0" lon="0" rev="6600000"/>
              </a:lightRig>
            </a:scene3d>
            <a:sp3d>
              <a:contourClr>
                <a:schemeClr val="accent2">
                  <a:shade val="75000"/>
                </a:schemeClr>
              </a:contourClr>
            </a:sp3d>
          </a:bodyPr>
          <a:lstStyle>
            <a:lvl1pPr marL="0" indent="0" algn="ctr">
              <a:buNone/>
              <a:defRPr lang="en-US" sz="2400" b="0" dirty="0" smtClean="0">
                <a:ln w="11430"/>
                <a:solidFill>
                  <a:schemeClr val="accent4">
                    <a:lumMod val="75000"/>
                  </a:schemeClr>
                </a:solidFill>
                <a:effectLst/>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Rectangle 5"/>
          <p:cNvSpPr>
            <a:spLocks noGrp="1"/>
          </p:cNvSpPr>
          <p:nvPr>
            <p:ph sz="quarter" idx="4"/>
          </p:nvPr>
        </p:nvSpPr>
        <p:spPr>
          <a:xfrm>
            <a:off x="4645024" y="2373312"/>
            <a:ext cx="4160520" cy="3951288"/>
          </a:xfrm>
        </p:spPr>
        <p:txBody>
          <a:bodyPr/>
          <a:lstStyle>
            <a:lvl1pPr>
              <a:defRPr sz="2400">
                <a:solidFill>
                  <a:schemeClr val="tx1">
                    <a:lumMod val="75000"/>
                    <a:lumOff val="25000"/>
                  </a:schemeClr>
                </a:solidFill>
              </a:defRPr>
            </a:lvl1pPr>
            <a:lvl2pPr>
              <a:defRPr sz="2000">
                <a:solidFill>
                  <a:schemeClr val="tx1">
                    <a:lumMod val="75000"/>
                    <a:lumOff val="25000"/>
                  </a:schemeClr>
                </a:solidFill>
              </a:defRPr>
            </a:lvl2pPr>
            <a:lvl3pPr>
              <a:defRPr sz="18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545493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918917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Quote">
    <p:spTree>
      <p:nvGrpSpPr>
        <p:cNvPr id="1" name=""/>
        <p:cNvGrpSpPr/>
        <p:nvPr/>
      </p:nvGrpSpPr>
      <p:grpSpPr>
        <a:xfrm>
          <a:off x="0" y="0"/>
          <a:ext cx="0" cy="0"/>
          <a:chOff x="0" y="0"/>
          <a:chExt cx="0" cy="0"/>
        </a:xfrm>
      </p:grpSpPr>
      <p:sp>
        <p:nvSpPr>
          <p:cNvPr id="3" name="Oval 2"/>
          <p:cNvSpPr/>
          <p:nvPr/>
        </p:nvSpPr>
        <p:spPr>
          <a:xfrm>
            <a:off x="5410200" y="3810000"/>
            <a:ext cx="5181600" cy="5181600"/>
          </a:xfrm>
          <a:prstGeom prst="ellipse">
            <a:avLst/>
          </a:prstGeom>
          <a:noFill/>
          <a:ln>
            <a:solidFill>
              <a:schemeClr val="accent5">
                <a:lumMod val="40000"/>
                <a:lumOff val="6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4" name="Oval 3"/>
          <p:cNvSpPr/>
          <p:nvPr/>
        </p:nvSpPr>
        <p:spPr>
          <a:xfrm>
            <a:off x="8382000" y="2438400"/>
            <a:ext cx="2438400" cy="2438400"/>
          </a:xfrm>
          <a:prstGeom prst="ellipse">
            <a:avLst/>
          </a:prstGeom>
          <a:noFill/>
          <a:ln>
            <a:solidFill>
              <a:schemeClr val="accent4">
                <a:lumMod val="40000"/>
                <a:lumOff val="6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5" name="Rectangle 2"/>
          <p:cNvSpPr>
            <a:spLocks noGrp="1"/>
          </p:cNvSpPr>
          <p:nvPr>
            <p:ph idx="1"/>
          </p:nvPr>
        </p:nvSpPr>
        <p:spPr>
          <a:xfrm>
            <a:off x="304800" y="838200"/>
            <a:ext cx="8534400" cy="4648200"/>
          </a:xfrm>
        </p:spPr>
        <p:txBody>
          <a:bodyPr/>
          <a:lstStyle>
            <a:lvl1pPr>
              <a:buNone/>
              <a:defRPr>
                <a:solidFill>
                  <a:schemeClr val="bg1"/>
                </a:solidFill>
              </a:defRPr>
            </a:lvl1pPr>
            <a:lvl2pPr>
              <a:buNone/>
              <a:defRPr>
                <a:solidFill>
                  <a:schemeClr val="bg1">
                    <a:lumMod val="95000"/>
                  </a:schemeClr>
                </a:solidFill>
              </a:defRPr>
            </a:lvl2pPr>
            <a:lvl3pPr>
              <a:buNone/>
              <a:defRPr/>
            </a:lvl3pPr>
            <a:lvl4pPr>
              <a:buNone/>
              <a:defRPr/>
            </a:lvl4pPr>
            <a:lvl5pPr>
              <a:buNone/>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544033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7" name="Rectangle 16"/>
          <p:cNvSpPr/>
          <p:nvPr/>
        </p:nvSpPr>
        <p:spPr>
          <a:xfrm>
            <a:off x="0" y="0"/>
            <a:ext cx="9144000" cy="13716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9" name="Oval 18"/>
          <p:cNvSpPr/>
          <p:nvPr/>
        </p:nvSpPr>
        <p:spPr>
          <a:xfrm>
            <a:off x="5410200" y="3810000"/>
            <a:ext cx="5181600" cy="5181600"/>
          </a:xfrm>
          <a:prstGeom prst="ellipse">
            <a:avLst/>
          </a:prstGeom>
          <a:noFill/>
          <a:ln>
            <a:solidFill>
              <a:schemeClr val="accent5">
                <a:lumMod val="40000"/>
                <a:lumOff val="6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9220" name="Title Placeholder 1"/>
          <p:cNvSpPr>
            <a:spLocks noGrp="1"/>
          </p:cNvSpPr>
          <p:nvPr>
            <p:ph type="title"/>
          </p:nvPr>
        </p:nvSpPr>
        <p:spPr bwMode="auto">
          <a:xfrm>
            <a:off x="304800" y="76200"/>
            <a:ext cx="8534400" cy="1219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221" name="Text Placeholder 2"/>
          <p:cNvSpPr>
            <a:spLocks noGrp="1"/>
          </p:cNvSpPr>
          <p:nvPr>
            <p:ph type="body" idx="1"/>
          </p:nvPr>
        </p:nvSpPr>
        <p:spPr bwMode="auto">
          <a:xfrm>
            <a:off x="304800" y="1600200"/>
            <a:ext cx="8534400" cy="464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5" name="Oval 14"/>
          <p:cNvSpPr/>
          <p:nvPr/>
        </p:nvSpPr>
        <p:spPr>
          <a:xfrm>
            <a:off x="8382000" y="2438400"/>
            <a:ext cx="2438400" cy="2438400"/>
          </a:xfrm>
          <a:prstGeom prst="ellipse">
            <a:avLst/>
          </a:prstGeom>
          <a:noFill/>
          <a:ln>
            <a:solidFill>
              <a:schemeClr val="accent4">
                <a:lumMod val="40000"/>
                <a:lumOff val="6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0" name="Rectangle 9"/>
          <p:cNvSpPr/>
          <p:nvPr/>
        </p:nvSpPr>
        <p:spPr>
          <a:xfrm>
            <a:off x="0" y="6400800"/>
            <a:ext cx="66294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1" name="Rectangle 10"/>
          <p:cNvSpPr/>
          <p:nvPr/>
        </p:nvSpPr>
        <p:spPr>
          <a:xfrm>
            <a:off x="6781800" y="6400800"/>
            <a:ext cx="23622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pic>
        <p:nvPicPr>
          <p:cNvPr id="9225" name="Picture 13" descr="fpg_masthead.gif"/>
          <p:cNvPicPr>
            <a:picLocks noChangeAspect="1"/>
          </p:cNvPicPr>
          <p:nvPr/>
        </p:nvPicPr>
        <p:blipFill>
          <a:blip r:embed="rId22" cstate="print"/>
          <a:srcRect r="31746"/>
          <a:stretch>
            <a:fillRect/>
          </a:stretch>
        </p:blipFill>
        <p:spPr bwMode="auto">
          <a:xfrm>
            <a:off x="6724650" y="6400800"/>
            <a:ext cx="2419350" cy="457200"/>
          </a:xfrm>
          <a:prstGeom prst="rect">
            <a:avLst/>
          </a:prstGeom>
          <a:noFill/>
          <a:ln w="9525">
            <a:noFill/>
            <a:miter lim="800000"/>
            <a:headEnd/>
            <a:tailEnd/>
          </a:ln>
        </p:spPr>
      </p:pic>
      <p:sp>
        <p:nvSpPr>
          <p:cNvPr id="1034" name="TextBox 17"/>
          <p:cNvSpPr txBox="1">
            <a:spLocks noChangeArrowheads="1"/>
          </p:cNvSpPr>
          <p:nvPr/>
        </p:nvSpPr>
        <p:spPr bwMode="auto">
          <a:xfrm>
            <a:off x="152400" y="6411913"/>
            <a:ext cx="1128713" cy="369887"/>
          </a:xfrm>
          <a:prstGeom prst="rect">
            <a:avLst/>
          </a:prstGeom>
          <a:noFill/>
          <a:ln>
            <a:noFill/>
          </a:ln>
          <a:extLst/>
        </p:spPr>
        <p:txBody>
          <a:bodyPr wrap="none">
            <a:spAutoFit/>
          </a:bodyPr>
          <a:lstStyle>
            <a:lvl1pPr eaLnBrk="0" hangingPunct="0">
              <a:defRPr sz="2200">
                <a:solidFill>
                  <a:schemeClr val="tx1"/>
                </a:solidFill>
                <a:latin typeface="Arial" pitchFamily="34" charset="0"/>
              </a:defRPr>
            </a:lvl1pPr>
            <a:lvl2pPr marL="742950" indent="-285750" eaLnBrk="0" hangingPunct="0">
              <a:defRPr sz="2200">
                <a:solidFill>
                  <a:schemeClr val="tx1"/>
                </a:solidFill>
                <a:latin typeface="Arial" pitchFamily="34" charset="0"/>
              </a:defRPr>
            </a:lvl2pPr>
            <a:lvl3pPr marL="1143000" indent="-228600" eaLnBrk="0" hangingPunct="0">
              <a:defRPr sz="2200">
                <a:solidFill>
                  <a:schemeClr val="tx1"/>
                </a:solidFill>
                <a:latin typeface="Arial" pitchFamily="34" charset="0"/>
              </a:defRPr>
            </a:lvl3pPr>
            <a:lvl4pPr marL="1600200" indent="-228600" eaLnBrk="0" hangingPunct="0">
              <a:defRPr sz="2200">
                <a:solidFill>
                  <a:schemeClr val="tx1"/>
                </a:solidFill>
                <a:latin typeface="Arial" pitchFamily="34" charset="0"/>
              </a:defRPr>
            </a:lvl4pPr>
            <a:lvl5pPr marL="2057400" indent="-228600" eaLnBrk="0" hangingPunct="0">
              <a:defRPr sz="2200">
                <a:solidFill>
                  <a:schemeClr val="tx1"/>
                </a:solidFill>
                <a:latin typeface="Arial" pitchFamily="34" charset="0"/>
              </a:defRPr>
            </a:lvl5pPr>
            <a:lvl6pPr marL="2514600" indent="-228600" eaLnBrk="0" fontAlgn="base" hangingPunct="0">
              <a:spcBef>
                <a:spcPct val="0"/>
              </a:spcBef>
              <a:spcAft>
                <a:spcPct val="0"/>
              </a:spcAft>
              <a:defRPr sz="2200">
                <a:solidFill>
                  <a:schemeClr val="tx1"/>
                </a:solidFill>
                <a:latin typeface="Arial" pitchFamily="34" charset="0"/>
              </a:defRPr>
            </a:lvl6pPr>
            <a:lvl7pPr marL="2971800" indent="-228600" eaLnBrk="0" fontAlgn="base" hangingPunct="0">
              <a:spcBef>
                <a:spcPct val="0"/>
              </a:spcBef>
              <a:spcAft>
                <a:spcPct val="0"/>
              </a:spcAft>
              <a:defRPr sz="2200">
                <a:solidFill>
                  <a:schemeClr val="tx1"/>
                </a:solidFill>
                <a:latin typeface="Arial" pitchFamily="34" charset="0"/>
              </a:defRPr>
            </a:lvl7pPr>
            <a:lvl8pPr marL="3429000" indent="-228600" eaLnBrk="0" fontAlgn="base" hangingPunct="0">
              <a:spcBef>
                <a:spcPct val="0"/>
              </a:spcBef>
              <a:spcAft>
                <a:spcPct val="0"/>
              </a:spcAft>
              <a:defRPr sz="2200">
                <a:solidFill>
                  <a:schemeClr val="tx1"/>
                </a:solidFill>
                <a:latin typeface="Arial" pitchFamily="34" charset="0"/>
              </a:defRPr>
            </a:lvl8pPr>
            <a:lvl9pPr marL="3886200" indent="-228600" eaLnBrk="0" fontAlgn="base" hangingPunct="0">
              <a:spcBef>
                <a:spcPct val="0"/>
              </a:spcBef>
              <a:spcAft>
                <a:spcPct val="0"/>
              </a:spcAft>
              <a:defRPr sz="2200">
                <a:solidFill>
                  <a:schemeClr val="tx1"/>
                </a:solidFill>
                <a:latin typeface="Arial" pitchFamily="34" charset="0"/>
              </a:defRPr>
            </a:lvl9pPr>
          </a:lstStyle>
          <a:p>
            <a:pPr eaLnBrk="1" hangingPunct="1">
              <a:defRPr/>
            </a:pPr>
            <a:r>
              <a:rPr lang="en-US" sz="1800" smtClean="0">
                <a:solidFill>
                  <a:prstClr val="white"/>
                </a:solidFill>
                <a:latin typeface="Britannic Bold" pitchFamily="34" charset="0"/>
              </a:rPr>
              <a:t>CONNECT</a:t>
            </a:r>
            <a:endParaRPr lang="en-US" sz="1800" smtClean="0">
              <a:solidFill>
                <a:prstClr val="white"/>
              </a:solidFill>
            </a:endParaRPr>
          </a:p>
        </p:txBody>
      </p:sp>
    </p:spTree>
    <p:extLst>
      <p:ext uri="{BB962C8B-B14F-4D97-AF65-F5344CB8AC3E}">
        <p14:creationId xmlns:p14="http://schemas.microsoft.com/office/powerpoint/2010/main" val="4038456910"/>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 id="2147483737" r:id="rId16"/>
    <p:sldLayoutId id="2147483738" r:id="rId17"/>
    <p:sldLayoutId id="2147483739" r:id="rId18"/>
    <p:sldLayoutId id="2147483740" r:id="rId19"/>
    <p:sldLayoutId id="2147483741" r:id="rId20"/>
  </p:sldLayoutIdLst>
  <p:timing>
    <p:tnLst>
      <p:par>
        <p:cTn id="1" dur="indefinite" restart="never" nodeType="tmRoot"/>
      </p:par>
    </p:tnLst>
  </p:timing>
  <p:txStyles>
    <p:titleStyle>
      <a:lvl1pPr algn="l" rtl="0" eaLnBrk="1" fontAlgn="base" hangingPunct="1">
        <a:spcBef>
          <a:spcPct val="0"/>
        </a:spcBef>
        <a:spcAft>
          <a:spcPct val="0"/>
        </a:spcAft>
        <a:defRPr sz="4000" kern="1200">
          <a:solidFill>
            <a:srgbClr val="FFFFFF"/>
          </a:solidFill>
          <a:latin typeface="Britannic Bold" pitchFamily="34" charset="0"/>
          <a:ea typeface="+mj-ea"/>
          <a:cs typeface="+mj-cs"/>
        </a:defRPr>
      </a:lvl1pPr>
      <a:lvl2pPr algn="l" rtl="0" eaLnBrk="1" fontAlgn="base" hangingPunct="1">
        <a:spcBef>
          <a:spcPct val="0"/>
        </a:spcBef>
        <a:spcAft>
          <a:spcPct val="0"/>
        </a:spcAft>
        <a:defRPr sz="4000">
          <a:solidFill>
            <a:srgbClr val="FFFFFF"/>
          </a:solidFill>
          <a:latin typeface="Britannic Bold" pitchFamily="34" charset="0"/>
        </a:defRPr>
      </a:lvl2pPr>
      <a:lvl3pPr algn="l" rtl="0" eaLnBrk="1" fontAlgn="base" hangingPunct="1">
        <a:spcBef>
          <a:spcPct val="0"/>
        </a:spcBef>
        <a:spcAft>
          <a:spcPct val="0"/>
        </a:spcAft>
        <a:defRPr sz="4000">
          <a:solidFill>
            <a:srgbClr val="FFFFFF"/>
          </a:solidFill>
          <a:latin typeface="Britannic Bold" pitchFamily="34" charset="0"/>
        </a:defRPr>
      </a:lvl3pPr>
      <a:lvl4pPr algn="l" rtl="0" eaLnBrk="1" fontAlgn="base" hangingPunct="1">
        <a:spcBef>
          <a:spcPct val="0"/>
        </a:spcBef>
        <a:spcAft>
          <a:spcPct val="0"/>
        </a:spcAft>
        <a:defRPr sz="4000">
          <a:solidFill>
            <a:srgbClr val="FFFFFF"/>
          </a:solidFill>
          <a:latin typeface="Britannic Bold" pitchFamily="34" charset="0"/>
        </a:defRPr>
      </a:lvl4pPr>
      <a:lvl5pPr algn="l" rtl="0" eaLnBrk="1" fontAlgn="base" hangingPunct="1">
        <a:spcBef>
          <a:spcPct val="0"/>
        </a:spcBef>
        <a:spcAft>
          <a:spcPct val="0"/>
        </a:spcAft>
        <a:defRPr sz="4000">
          <a:solidFill>
            <a:srgbClr val="FFFFFF"/>
          </a:solidFill>
          <a:latin typeface="Britannic Bold" pitchFamily="34" charset="0"/>
        </a:defRPr>
      </a:lvl5pPr>
      <a:lvl6pPr marL="457200" algn="l" rtl="0" eaLnBrk="1" fontAlgn="base" hangingPunct="1">
        <a:spcBef>
          <a:spcPct val="0"/>
        </a:spcBef>
        <a:spcAft>
          <a:spcPct val="0"/>
        </a:spcAft>
        <a:defRPr sz="4000">
          <a:solidFill>
            <a:srgbClr val="FFFFFF"/>
          </a:solidFill>
          <a:latin typeface="Britannic Bold" pitchFamily="34" charset="0"/>
        </a:defRPr>
      </a:lvl6pPr>
      <a:lvl7pPr marL="914400" algn="l" rtl="0" eaLnBrk="1" fontAlgn="base" hangingPunct="1">
        <a:spcBef>
          <a:spcPct val="0"/>
        </a:spcBef>
        <a:spcAft>
          <a:spcPct val="0"/>
        </a:spcAft>
        <a:defRPr sz="4000">
          <a:solidFill>
            <a:srgbClr val="FFFFFF"/>
          </a:solidFill>
          <a:latin typeface="Britannic Bold" pitchFamily="34" charset="0"/>
        </a:defRPr>
      </a:lvl7pPr>
      <a:lvl8pPr marL="1371600" algn="l" rtl="0" eaLnBrk="1" fontAlgn="base" hangingPunct="1">
        <a:spcBef>
          <a:spcPct val="0"/>
        </a:spcBef>
        <a:spcAft>
          <a:spcPct val="0"/>
        </a:spcAft>
        <a:defRPr sz="4000">
          <a:solidFill>
            <a:srgbClr val="FFFFFF"/>
          </a:solidFill>
          <a:latin typeface="Britannic Bold" pitchFamily="34" charset="0"/>
        </a:defRPr>
      </a:lvl8pPr>
      <a:lvl9pPr marL="1828800" algn="l" rtl="0" eaLnBrk="1" fontAlgn="base" hangingPunct="1">
        <a:spcBef>
          <a:spcPct val="0"/>
        </a:spcBef>
        <a:spcAft>
          <a:spcPct val="0"/>
        </a:spcAft>
        <a:defRPr sz="4000">
          <a:solidFill>
            <a:srgbClr val="FFFFFF"/>
          </a:solidFill>
          <a:latin typeface="Britannic Bold" pitchFamily="34" charset="0"/>
        </a:defRPr>
      </a:lvl9pPr>
    </p:titleStyle>
    <p:bodyStyle>
      <a:lvl1pPr marL="273050" indent="-273050" algn="l" rtl="0" eaLnBrk="1" fontAlgn="base" hangingPunct="1">
        <a:spcBef>
          <a:spcPct val="20000"/>
        </a:spcBef>
        <a:spcAft>
          <a:spcPct val="0"/>
        </a:spcAft>
        <a:buClr>
          <a:srgbClr val="558ED5"/>
        </a:buClr>
        <a:buSzPct val="85000"/>
        <a:buFont typeface="Wingdings" pitchFamily="2" charset="2"/>
        <a:buChar char="§"/>
        <a:defRPr sz="3600" kern="1200">
          <a:solidFill>
            <a:srgbClr val="595959"/>
          </a:solidFill>
          <a:latin typeface="Calibri" pitchFamily="34" charset="0"/>
          <a:ea typeface="+mn-ea"/>
          <a:cs typeface="+mn-cs"/>
        </a:defRPr>
      </a:lvl1pPr>
      <a:lvl2pPr marL="547688" indent="-228600" algn="l" rtl="0" eaLnBrk="1" fontAlgn="base" hangingPunct="1">
        <a:spcBef>
          <a:spcPct val="20000"/>
        </a:spcBef>
        <a:spcAft>
          <a:spcPct val="0"/>
        </a:spcAft>
        <a:buClr>
          <a:srgbClr val="558ED5"/>
        </a:buClr>
        <a:buSzPct val="85000"/>
        <a:buFont typeface="Wingdings" pitchFamily="2" charset="2"/>
        <a:buChar char="§"/>
        <a:defRPr sz="3200" kern="1200">
          <a:solidFill>
            <a:srgbClr val="595959"/>
          </a:solidFill>
          <a:latin typeface="Calibri" pitchFamily="34" charset="0"/>
          <a:ea typeface="+mn-ea"/>
          <a:cs typeface="+mn-cs"/>
        </a:defRPr>
      </a:lvl2pPr>
      <a:lvl3pPr marL="730250" indent="-182563" algn="l" rtl="0" eaLnBrk="1" fontAlgn="base" hangingPunct="1">
        <a:spcBef>
          <a:spcPct val="20000"/>
        </a:spcBef>
        <a:spcAft>
          <a:spcPct val="0"/>
        </a:spcAft>
        <a:buClr>
          <a:srgbClr val="558ED5"/>
        </a:buClr>
        <a:buFont typeface="Wingdings" pitchFamily="2" charset="2"/>
        <a:buChar char="§"/>
        <a:defRPr sz="2800" kern="1200">
          <a:solidFill>
            <a:srgbClr val="595959"/>
          </a:solidFill>
          <a:latin typeface="Calibri" pitchFamily="34" charset="0"/>
          <a:ea typeface="+mn-ea"/>
          <a:cs typeface="+mn-cs"/>
        </a:defRPr>
      </a:lvl3pPr>
      <a:lvl4pPr marL="1004888" indent="-182563" algn="l" rtl="0" eaLnBrk="1" fontAlgn="base" hangingPunct="1">
        <a:spcBef>
          <a:spcPct val="20000"/>
        </a:spcBef>
        <a:spcAft>
          <a:spcPct val="0"/>
        </a:spcAft>
        <a:buClr>
          <a:srgbClr val="558ED5"/>
        </a:buClr>
        <a:buSzPct val="100000"/>
        <a:buFont typeface="Wingdings" pitchFamily="2" charset="2"/>
        <a:buChar char="§"/>
        <a:defRPr sz="2400" kern="1200">
          <a:solidFill>
            <a:srgbClr val="595959"/>
          </a:solidFill>
          <a:latin typeface="Calibri" pitchFamily="34" charset="0"/>
          <a:ea typeface="+mn-ea"/>
          <a:cs typeface="+mn-cs"/>
        </a:defRPr>
      </a:lvl4pPr>
      <a:lvl5pPr marL="1279525" indent="-182563" algn="l" rtl="0" eaLnBrk="1" fontAlgn="base" hangingPunct="1">
        <a:spcBef>
          <a:spcPct val="20000"/>
        </a:spcBef>
        <a:spcAft>
          <a:spcPct val="0"/>
        </a:spcAft>
        <a:buClr>
          <a:srgbClr val="558ED5"/>
        </a:buClr>
        <a:buFont typeface="Wingdings" pitchFamily="2" charset="2"/>
        <a:buChar char="§"/>
        <a:defRPr sz="2400" kern="1200">
          <a:solidFill>
            <a:srgbClr val="595959"/>
          </a:solidFill>
          <a:latin typeface="Calibri" pitchFamily="34" charset="0"/>
          <a:ea typeface="+mn-ea"/>
          <a:cs typeface="+mn-cs"/>
        </a:defRPr>
      </a:lvl5pPr>
      <a:lvl6pPr marL="1463040" indent="-182880" algn="l" defTabSz="914400" rtl="0" eaLnBrk="1" latinLnBrk="0" hangingPunct="1">
        <a:spcBef>
          <a:spcPct val="20000"/>
        </a:spcBef>
        <a:buClr>
          <a:schemeClr val="accent2"/>
        </a:buClr>
        <a:buFont typeface="Arial" pitchFamily="34" charset="0"/>
        <a:buChar char="•"/>
        <a:defRPr sz="1600" kern="1200">
          <a:solidFill>
            <a:schemeClr val="tx2"/>
          </a:solidFill>
          <a:latin typeface="+mn-lt"/>
          <a:ea typeface="+mn-ea"/>
          <a:cs typeface="+mn-cs"/>
        </a:defRPr>
      </a:lvl6pPr>
      <a:lvl7pPr marL="1737360" indent="-182880" algn="l" defTabSz="914400" rtl="0" eaLnBrk="1" latinLnBrk="0" hangingPunct="1">
        <a:spcBef>
          <a:spcPct val="20000"/>
        </a:spcBef>
        <a:buClr>
          <a:schemeClr val="accent2"/>
        </a:buClr>
        <a:buFont typeface="Arial" pitchFamily="34" charset="0"/>
        <a:buChar char="•"/>
        <a:defRPr sz="1600" kern="1200">
          <a:solidFill>
            <a:schemeClr val="tx1"/>
          </a:solidFill>
          <a:latin typeface="+mn-lt"/>
          <a:ea typeface="+mn-ea"/>
          <a:cs typeface="+mn-cs"/>
        </a:defRPr>
      </a:lvl7pPr>
      <a:lvl8pPr marL="1920240" indent="-182880" algn="l" defTabSz="914400" rtl="0" eaLnBrk="1" latinLnBrk="0" hangingPunct="1">
        <a:spcBef>
          <a:spcPct val="20000"/>
        </a:spcBef>
        <a:buClr>
          <a:schemeClr val="accent2"/>
        </a:buClr>
        <a:buFont typeface="Arial" pitchFamily="34" charset="0"/>
        <a:buChar char="•"/>
        <a:defRPr sz="1600" kern="1200" baseline="0">
          <a:solidFill>
            <a:schemeClr val="tx2"/>
          </a:solidFill>
          <a:latin typeface="+mn-lt"/>
          <a:ea typeface="+mn-ea"/>
          <a:cs typeface="+mn-cs"/>
        </a:defRPr>
      </a:lvl8pPr>
      <a:lvl9pPr marL="2194560" indent="-182880" algn="l" defTabSz="914400" rtl="0" eaLnBrk="1" latinLnBrk="0" hangingPunct="1">
        <a:spcBef>
          <a:spcPts val="310"/>
        </a:spcBef>
        <a:buClr>
          <a:schemeClr val="accent2"/>
        </a:buClr>
        <a:buFont typeface="Arial"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D2179367-538D-4714-88A4-A3B87839CF2E}" type="slidenum">
              <a:rPr lang="en-US" smtClean="0"/>
              <a:t>‹#›</a:t>
            </a:fld>
            <a:endParaRPr lang="en-US"/>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n-US"/>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0C8762F6-894A-4152-B8AD-22A9C06F2C9D}" type="datetimeFigureOut">
              <a:rPr lang="en-US" smtClean="0"/>
              <a:t>10/1/2014</a:t>
            </a:fld>
            <a:endParaRPr lang="en-US"/>
          </a:p>
        </p:txBody>
      </p:sp>
    </p:spTree>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D2179367-538D-4714-88A4-A3B87839CF2E}" type="slidenum">
              <a:rPr lang="en-US" smtClean="0"/>
              <a:pPr/>
              <a:t>‹#›</a:t>
            </a:fld>
            <a:endParaRPr lang="en-US"/>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n-US">
              <a:solidFill>
                <a:srgbClr val="ACCBF9"/>
              </a:solidFill>
            </a:endParaRPr>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0C8762F6-894A-4152-B8AD-22A9C06F2C9D}" type="datetimeFigureOut">
              <a:rPr lang="en-US" smtClean="0">
                <a:solidFill>
                  <a:srgbClr val="ACCBF9"/>
                </a:solidFill>
              </a:rPr>
              <a:pPr/>
              <a:t>10/1/2014</a:t>
            </a:fld>
            <a:endParaRPr lang="en-US">
              <a:solidFill>
                <a:srgbClr val="ACCBF9"/>
              </a:solidFill>
            </a:endParaRPr>
          </a:p>
        </p:txBody>
      </p:sp>
    </p:spTree>
    <p:extLst>
      <p:ext uri="{BB962C8B-B14F-4D97-AF65-F5344CB8AC3E}">
        <p14:creationId xmlns:p14="http://schemas.microsoft.com/office/powerpoint/2010/main" val="2815415198"/>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7.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6.xml"/><Relationship Id="rId5" Type="http://schemas.openxmlformats.org/officeDocument/2006/relationships/image" Target="../media/image21.jpe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6.xml"/><Relationship Id="rId5" Type="http://schemas.openxmlformats.org/officeDocument/2006/relationships/image" Target="../media/image22.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6.xml"/><Relationship Id="rId5" Type="http://schemas.openxmlformats.org/officeDocument/2006/relationships/image" Target="../media/image23.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7.xml"/><Relationship Id="rId1" Type="http://schemas.openxmlformats.org/officeDocument/2006/relationships/tags" Target="../tags/tag1.xml"/><Relationship Id="rId5" Type="http://schemas.openxmlformats.org/officeDocument/2006/relationships/image" Target="../media/image4.png"/><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7.xml"/><Relationship Id="rId1" Type="http://schemas.openxmlformats.org/officeDocument/2006/relationships/tags" Target="../tags/tag2.xml"/><Relationship Id="rId5" Type="http://schemas.openxmlformats.org/officeDocument/2006/relationships/image" Target="../media/image4.png"/><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15.xml"/><Relationship Id="rId7" Type="http://schemas.openxmlformats.org/officeDocument/2006/relationships/image" Target="../media/image29.jpeg"/><Relationship Id="rId2" Type="http://schemas.openxmlformats.org/officeDocument/2006/relationships/slideLayout" Target="../slideLayouts/slideLayout27.xml"/><Relationship Id="rId1" Type="http://schemas.openxmlformats.org/officeDocument/2006/relationships/tags" Target="../tags/tag3.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 Id="rId9"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6.xml"/><Relationship Id="rId5" Type="http://schemas.openxmlformats.org/officeDocument/2006/relationships/image" Target="../media/image31.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6.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26.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26.xml"/><Relationship Id="rId6" Type="http://schemas.openxmlformats.org/officeDocument/2006/relationships/image" Target="../media/image35.png"/><Relationship Id="rId5" Type="http://schemas.openxmlformats.org/officeDocument/2006/relationships/image" Target="../media/image36.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26.xml"/><Relationship Id="rId6" Type="http://schemas.openxmlformats.org/officeDocument/2006/relationships/image" Target="../media/image35.png"/><Relationship Id="rId5" Type="http://schemas.openxmlformats.org/officeDocument/2006/relationships/image" Target="../media/image37.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26.xml"/><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7.xm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22.xml"/><Relationship Id="rId5" Type="http://schemas.openxmlformats.org/officeDocument/2006/relationships/image" Target="../media/image42.pn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3.png"/><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6.xml"/><Relationship Id="rId1" Type="http://schemas.openxmlformats.org/officeDocument/2006/relationships/slideLayout" Target="../slideLayouts/slideLayout26.xml"/><Relationship Id="rId6" Type="http://schemas.openxmlformats.org/officeDocument/2006/relationships/image" Target="../media/image45.png"/><Relationship Id="rId5" Type="http://schemas.openxmlformats.org/officeDocument/2006/relationships/image" Target="../media/image35.pn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26.xml"/><Relationship Id="rId6" Type="http://schemas.openxmlformats.org/officeDocument/2006/relationships/image" Target="../media/image46.png"/><Relationship Id="rId5" Type="http://schemas.openxmlformats.org/officeDocument/2006/relationships/image" Target="../media/image35.png"/><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8.xml"/><Relationship Id="rId1" Type="http://schemas.openxmlformats.org/officeDocument/2006/relationships/slideLayout" Target="../slideLayouts/slideLayout26.xml"/><Relationship Id="rId6" Type="http://schemas.openxmlformats.org/officeDocument/2006/relationships/image" Target="../media/image47.png"/><Relationship Id="rId5" Type="http://schemas.openxmlformats.org/officeDocument/2006/relationships/image" Target="../media/image35.pn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7.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26.xml"/><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png"/><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0.xml"/><Relationship Id="rId1" Type="http://schemas.openxmlformats.org/officeDocument/2006/relationships/slideLayout" Target="../slideLayouts/slideLayout26.xml"/><Relationship Id="rId5" Type="http://schemas.openxmlformats.org/officeDocument/2006/relationships/image" Target="../media/image35.png"/><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1.xml"/><Relationship Id="rId1" Type="http://schemas.openxmlformats.org/officeDocument/2006/relationships/slideLayout" Target="../slideLayouts/slideLayout26.xml"/><Relationship Id="rId6" Type="http://schemas.openxmlformats.org/officeDocument/2006/relationships/image" Target="../media/image50.png"/><Relationship Id="rId5" Type="http://schemas.openxmlformats.org/officeDocument/2006/relationships/image" Target="../media/image35.png"/><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2.xml"/><Relationship Id="rId1" Type="http://schemas.openxmlformats.org/officeDocument/2006/relationships/slideLayout" Target="../slideLayouts/slideLayout26.xml"/><Relationship Id="rId6" Type="http://schemas.openxmlformats.org/officeDocument/2006/relationships/image" Target="../media/image51.png"/><Relationship Id="rId5" Type="http://schemas.openxmlformats.org/officeDocument/2006/relationships/image" Target="../media/image35.png"/><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3.xml"/><Relationship Id="rId1" Type="http://schemas.openxmlformats.org/officeDocument/2006/relationships/slideLayout" Target="../slideLayouts/slideLayout26.xml"/><Relationship Id="rId6" Type="http://schemas.openxmlformats.org/officeDocument/2006/relationships/image" Target="../media/image53.png"/><Relationship Id="rId5" Type="http://schemas.openxmlformats.org/officeDocument/2006/relationships/image" Target="../media/image35.png"/><Relationship Id="rId4" Type="http://schemas.openxmlformats.org/officeDocument/2006/relationships/image" Target="../media/image33.png"/></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4.xml"/><Relationship Id="rId1" Type="http://schemas.openxmlformats.org/officeDocument/2006/relationships/slideLayout" Target="../slideLayouts/slideLayout26.xml"/><Relationship Id="rId6" Type="http://schemas.openxmlformats.org/officeDocument/2006/relationships/image" Target="../media/image54.png"/><Relationship Id="rId5" Type="http://schemas.openxmlformats.org/officeDocument/2006/relationships/image" Target="../media/image35.png"/><Relationship Id="rId4" Type="http://schemas.openxmlformats.org/officeDocument/2006/relationships/image" Target="../media/image33.png"/></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5.xml"/><Relationship Id="rId1" Type="http://schemas.openxmlformats.org/officeDocument/2006/relationships/slideLayout" Target="../slideLayouts/slideLayout27.xml"/><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18.xml"/><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7.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7.xml"/><Relationship Id="rId1" Type="http://schemas.openxmlformats.org/officeDocument/2006/relationships/slideLayout" Target="../slideLayouts/slideLayout26.xml"/><Relationship Id="rId6" Type="http://schemas.openxmlformats.org/officeDocument/2006/relationships/image" Target="../media/image56.png"/><Relationship Id="rId5" Type="http://schemas.openxmlformats.org/officeDocument/2006/relationships/image" Target="../media/image35.png"/><Relationship Id="rId4" Type="http://schemas.openxmlformats.org/officeDocument/2006/relationships/image" Target="../media/image33.png"/></Relationships>
</file>

<file path=ppt/slides/_rels/slide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8.xml"/><Relationship Id="rId1" Type="http://schemas.openxmlformats.org/officeDocument/2006/relationships/slideLayout" Target="../slideLayouts/slideLayout26.xml"/><Relationship Id="rId6" Type="http://schemas.openxmlformats.org/officeDocument/2006/relationships/image" Target="../media/image57.png"/><Relationship Id="rId5" Type="http://schemas.openxmlformats.org/officeDocument/2006/relationships/image" Target="../media/image35.png"/><Relationship Id="rId4" Type="http://schemas.openxmlformats.org/officeDocument/2006/relationships/image" Target="../media/image33.png"/></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9.xml"/><Relationship Id="rId1" Type="http://schemas.openxmlformats.org/officeDocument/2006/relationships/slideLayout" Target="../slideLayouts/slideLayout26.xml"/><Relationship Id="rId4" Type="http://schemas.openxmlformats.org/officeDocument/2006/relationships/image" Target="../media/image58.png"/></Relationships>
</file>

<file path=ppt/slides/_rels/slide43.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12.png"/><Relationship Id="rId7" Type="http://schemas.openxmlformats.org/officeDocument/2006/relationships/image" Target="../media/image60.png"/><Relationship Id="rId2" Type="http://schemas.openxmlformats.org/officeDocument/2006/relationships/notesSlide" Target="../notesSlides/notesSlide40.xml"/><Relationship Id="rId1" Type="http://schemas.openxmlformats.org/officeDocument/2006/relationships/slideLayout" Target="../slideLayouts/slideLayout26.xml"/><Relationship Id="rId6" Type="http://schemas.openxmlformats.org/officeDocument/2006/relationships/image" Target="../media/image59.png"/><Relationship Id="rId5" Type="http://schemas.openxmlformats.org/officeDocument/2006/relationships/image" Target="../media/image35.png"/><Relationship Id="rId4" Type="http://schemas.openxmlformats.org/officeDocument/2006/relationships/image" Target="../media/image33.png"/></Relationships>
</file>

<file path=ppt/slides/_rels/slide44.xml.rels><?xml version="1.0" encoding="UTF-8" standalone="yes"?>
<Relationships xmlns="http://schemas.openxmlformats.org/package/2006/relationships"><Relationship Id="rId3" Type="http://schemas.openxmlformats.org/officeDocument/2006/relationships/hyperlink" Target="http://scriptnc.fpg.unc.edu/resource-search" TargetMode="External"/><Relationship Id="rId2" Type="http://schemas.openxmlformats.org/officeDocument/2006/relationships/image" Target="../media/image4.png"/><Relationship Id="rId1" Type="http://schemas.openxmlformats.org/officeDocument/2006/relationships/slideLayout" Target="../slideLayouts/slideLayout22.xml"/><Relationship Id="rId4" Type="http://schemas.openxmlformats.org/officeDocument/2006/relationships/image" Target="../media/image62.png"/></Relationships>
</file>

<file path=ppt/slides/_rels/slide4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1.xml"/><Relationship Id="rId1" Type="http://schemas.openxmlformats.org/officeDocument/2006/relationships/slideLayout" Target="../slideLayouts/slideLayout18.xml"/><Relationship Id="rId6" Type="http://schemas.openxmlformats.org/officeDocument/2006/relationships/image" Target="../media/image65.jpg"/><Relationship Id="rId5" Type="http://schemas.openxmlformats.org/officeDocument/2006/relationships/image" Target="../media/image64.png"/><Relationship Id="rId4" Type="http://schemas.openxmlformats.org/officeDocument/2006/relationships/image" Target="../media/image4.png"/></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2.xml"/><Relationship Id="rId1" Type="http://schemas.openxmlformats.org/officeDocument/2006/relationships/slideLayout" Target="../slideLayouts/slideLayout18.xml"/><Relationship Id="rId4" Type="http://schemas.openxmlformats.org/officeDocument/2006/relationships/image" Target="../media/image66.png"/></Relationships>
</file>

<file path=ppt/slides/_rels/slide47.xml.rels><?xml version="1.0" encoding="UTF-8" standalone="yes"?>
<Relationships xmlns="http://schemas.openxmlformats.org/package/2006/relationships"><Relationship Id="rId8" Type="http://schemas.openxmlformats.org/officeDocument/2006/relationships/tags" Target="../tags/tag11.xml"/><Relationship Id="rId13" Type="http://schemas.openxmlformats.org/officeDocument/2006/relationships/image" Target="../media/image69.jpeg"/><Relationship Id="rId18" Type="http://schemas.openxmlformats.org/officeDocument/2006/relationships/hyperlink" Target="http://connect.fpg.unc.edu/" TargetMode="External"/><Relationship Id="rId3" Type="http://schemas.openxmlformats.org/officeDocument/2006/relationships/tags" Target="../tags/tag6.xml"/><Relationship Id="rId7" Type="http://schemas.openxmlformats.org/officeDocument/2006/relationships/tags" Target="../tags/tag10.xml"/><Relationship Id="rId12" Type="http://schemas.openxmlformats.org/officeDocument/2006/relationships/image" Target="../media/image68.jpeg"/><Relationship Id="rId17" Type="http://schemas.openxmlformats.org/officeDocument/2006/relationships/image" Target="../media/image73.jpeg"/><Relationship Id="rId2" Type="http://schemas.openxmlformats.org/officeDocument/2006/relationships/tags" Target="../tags/tag5.xml"/><Relationship Id="rId16" Type="http://schemas.openxmlformats.org/officeDocument/2006/relationships/image" Target="../media/image72.jpeg"/><Relationship Id="rId1" Type="http://schemas.openxmlformats.org/officeDocument/2006/relationships/tags" Target="../tags/tag4.xml"/><Relationship Id="rId6" Type="http://schemas.openxmlformats.org/officeDocument/2006/relationships/tags" Target="../tags/tag9.xml"/><Relationship Id="rId11" Type="http://schemas.openxmlformats.org/officeDocument/2006/relationships/image" Target="../media/image67.jpeg"/><Relationship Id="rId5" Type="http://schemas.openxmlformats.org/officeDocument/2006/relationships/tags" Target="../tags/tag8.xml"/><Relationship Id="rId15" Type="http://schemas.openxmlformats.org/officeDocument/2006/relationships/image" Target="../media/image71.jpeg"/><Relationship Id="rId10" Type="http://schemas.openxmlformats.org/officeDocument/2006/relationships/notesSlide" Target="../notesSlides/notesSlide43.xml"/><Relationship Id="rId4" Type="http://schemas.openxmlformats.org/officeDocument/2006/relationships/tags" Target="../tags/tag7.xml"/><Relationship Id="rId9" Type="http://schemas.openxmlformats.org/officeDocument/2006/relationships/slideLayout" Target="../slideLayouts/slideLayout10.xml"/><Relationship Id="rId14" Type="http://schemas.openxmlformats.org/officeDocument/2006/relationships/image" Target="../media/image70.jpeg"/></Relationships>
</file>

<file path=ppt/slides/_rels/slide48.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hyperlink" Target="../Videos/CONNECT-Video-4-2-father-dilemma.mov" TargetMode="External"/><Relationship Id="rId7" Type="http://schemas.openxmlformats.org/officeDocument/2006/relationships/image" Target="../media/image76.png"/><Relationship Id="rId12" Type="http://schemas.openxmlformats.org/officeDocument/2006/relationships/image" Target="../media/image81.png"/><Relationship Id="rId2" Type="http://schemas.openxmlformats.org/officeDocument/2006/relationships/slideLayout" Target="../slideLayouts/slideLayout26.xml"/><Relationship Id="rId1" Type="http://schemas.openxmlformats.org/officeDocument/2006/relationships/tags" Target="../tags/tag12.xml"/><Relationship Id="rId6" Type="http://schemas.openxmlformats.org/officeDocument/2006/relationships/image" Target="../media/image75.png"/><Relationship Id="rId11" Type="http://schemas.openxmlformats.org/officeDocument/2006/relationships/image" Target="../media/image80.png"/><Relationship Id="rId5" Type="http://schemas.openxmlformats.org/officeDocument/2006/relationships/hyperlink" Target="file:///E:\Christne%20Dilemma-Connect%20-%20Dilemma%20-%20Luke1-16&#61474;9%20480x270.mov" TargetMode="External"/><Relationship Id="rId10" Type="http://schemas.openxmlformats.org/officeDocument/2006/relationships/image" Target="../media/image79.png"/><Relationship Id="rId4" Type="http://schemas.openxmlformats.org/officeDocument/2006/relationships/image" Target="../media/image74.png"/><Relationship Id="rId9" Type="http://schemas.openxmlformats.org/officeDocument/2006/relationships/image" Target="../media/image78.png"/></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3.png"/><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6.xml"/><Relationship Id="rId5" Type="http://schemas.openxmlformats.org/officeDocument/2006/relationships/image" Target="../media/image13.jpeg"/><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4.xml"/><Relationship Id="rId1" Type="http://schemas.openxmlformats.org/officeDocument/2006/relationships/slideLayout" Target="../slideLayouts/slideLayout18.xml"/><Relationship Id="rId4" Type="http://schemas.openxmlformats.org/officeDocument/2006/relationships/image" Target="../media/image82.png"/></Relationships>
</file>

<file path=ppt/slides/_rels/slide5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5.xml"/><Relationship Id="rId1" Type="http://schemas.openxmlformats.org/officeDocument/2006/relationships/slideLayout" Target="../slideLayouts/slideLayout27.xml"/><Relationship Id="rId4" Type="http://schemas.openxmlformats.org/officeDocument/2006/relationships/image" Target="../media/image84.jpg"/></Relationships>
</file>

<file path=ppt/slides/_rels/slide6.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6.xml"/><Relationship Id="rId5" Type="http://schemas.openxmlformats.org/officeDocument/2006/relationships/image" Target="../media/image18.jpe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6.xml"/><Relationship Id="rId5" Type="http://schemas.openxmlformats.org/officeDocument/2006/relationships/image" Target="../media/image19.jpe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6.xml"/><Relationship Id="rId5" Type="http://schemas.openxmlformats.org/officeDocument/2006/relationships/image" Target="../media/image20.gif"/><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470505" y="4572000"/>
            <a:ext cx="2701381" cy="1384995"/>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wrap="none" rtlCol="0">
            <a:spAutoFit/>
          </a:bodyPr>
          <a:lstStyle/>
          <a:p>
            <a:pPr algn="ctr"/>
            <a:r>
              <a:rPr lang="en-US" sz="2800" dirty="0" smtClean="0">
                <a:latin typeface="Perpetua" pitchFamily="18" charset="0"/>
              </a:rPr>
              <a:t>SCRIPT-NC</a:t>
            </a:r>
          </a:p>
          <a:p>
            <a:pPr algn="ctr"/>
            <a:r>
              <a:rPr lang="en-US" sz="2800" dirty="0" smtClean="0">
                <a:latin typeface="Perpetua" pitchFamily="18" charset="0"/>
              </a:rPr>
              <a:t>October 1, 2014</a:t>
            </a:r>
          </a:p>
          <a:p>
            <a:pPr algn="ctr"/>
            <a:r>
              <a:rPr lang="en-US" sz="2800" dirty="0" smtClean="0">
                <a:latin typeface="Perpetua" pitchFamily="18" charset="0"/>
              </a:rPr>
              <a:t>10:00am – 4:00pm</a:t>
            </a:r>
            <a:endParaRPr lang="en-US" sz="2800" dirty="0">
              <a:latin typeface="Perpetua" pitchFamily="18" charset="0"/>
            </a:endParaRPr>
          </a:p>
        </p:txBody>
      </p:sp>
      <p:pic>
        <p:nvPicPr>
          <p:cNvPr id="1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6152219"/>
            <a:ext cx="3200400" cy="497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P:\SCRIPT_NC\Logos and graphics\ide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4800" y="6059583"/>
            <a:ext cx="847619" cy="590476"/>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flipH="1">
            <a:off x="8401050" y="228600"/>
            <a:ext cx="304800" cy="676275"/>
          </a:xfrm>
          <a:prstGeom prst="rect">
            <a:avLst/>
          </a:prstGeom>
          <a:noFill/>
          <a:ln w="31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flipH="1">
            <a:off x="8229600" y="747711"/>
            <a:ext cx="304800" cy="67627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flipH="1">
            <a:off x="8382000" y="1219200"/>
            <a:ext cx="466725" cy="9144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54194" t="27048" r="14542" b="58946"/>
          <a:stretch/>
        </p:blipFill>
        <p:spPr bwMode="auto">
          <a:xfrm>
            <a:off x="1143000" y="152400"/>
            <a:ext cx="6324600" cy="2266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838200" y="2819400"/>
            <a:ext cx="6858000" cy="1477328"/>
          </a:xfrm>
          <a:prstGeom prst="rect">
            <a:avLst/>
          </a:prstGeom>
          <a:noFill/>
        </p:spPr>
        <p:txBody>
          <a:bodyPr wrap="square" rtlCol="0">
            <a:spAutoFit/>
          </a:bodyPr>
          <a:lstStyle/>
          <a:p>
            <a:pPr algn="ctr"/>
            <a:r>
              <a:rPr lang="en-US" sz="3600" b="1" dirty="0" smtClean="0">
                <a:solidFill>
                  <a:srgbClr val="0070C0"/>
                </a:solidFill>
                <a:latin typeface="Rockwell" panose="02060603020205020403" pitchFamily="18" charset="0"/>
              </a:rPr>
              <a:t>Summit for </a:t>
            </a:r>
            <a:r>
              <a:rPr lang="en-US" sz="3600" b="1" dirty="0">
                <a:solidFill>
                  <a:srgbClr val="0070C0"/>
                </a:solidFill>
                <a:latin typeface="Rockwell" panose="02060603020205020403" pitchFamily="18" charset="0"/>
              </a:rPr>
              <a:t>Early Childhood</a:t>
            </a:r>
          </a:p>
          <a:p>
            <a:pPr algn="ctr"/>
            <a:r>
              <a:rPr lang="en-US" sz="3600" b="1" dirty="0">
                <a:solidFill>
                  <a:srgbClr val="0070C0"/>
                </a:solidFill>
                <a:latin typeface="Rockwell" panose="02060603020205020403" pitchFamily="18" charset="0"/>
              </a:rPr>
              <a:t>Community </a:t>
            </a:r>
            <a:r>
              <a:rPr lang="en-US" sz="3600" b="1" dirty="0" smtClean="0">
                <a:solidFill>
                  <a:srgbClr val="0070C0"/>
                </a:solidFill>
                <a:latin typeface="Rockwell" panose="02060603020205020403" pitchFamily="18" charset="0"/>
              </a:rPr>
              <a:t>College Faculty</a:t>
            </a:r>
          </a:p>
          <a:p>
            <a:endParaRPr lang="en-US" dirty="0"/>
          </a:p>
        </p:txBody>
      </p:sp>
    </p:spTree>
    <p:extLst>
      <p:ext uri="{BB962C8B-B14F-4D97-AF65-F5344CB8AC3E}">
        <p14:creationId xmlns:p14="http://schemas.microsoft.com/office/powerpoint/2010/main" val="5606768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0" y="5867400"/>
            <a:ext cx="9144000" cy="990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930152"/>
            <a:ext cx="2819399" cy="927847"/>
          </a:xfrm>
          <a:prstGeom prst="rect">
            <a:avLst/>
          </a:prstGeom>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6162935"/>
            <a:ext cx="3200400" cy="497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Rectangle 28"/>
          <p:cNvSpPr/>
          <p:nvPr/>
        </p:nvSpPr>
        <p:spPr>
          <a:xfrm flipH="1">
            <a:off x="8401050" y="3810000"/>
            <a:ext cx="304800" cy="676275"/>
          </a:xfrm>
          <a:prstGeom prst="rect">
            <a:avLst/>
          </a:prstGeom>
          <a:noFill/>
          <a:ln w="31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p:nvSpPr>
        <p:spPr>
          <a:xfrm flipH="1">
            <a:off x="8229600" y="4329111"/>
            <a:ext cx="304800" cy="67627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Rectangle 32"/>
          <p:cNvSpPr/>
          <p:nvPr/>
        </p:nvSpPr>
        <p:spPr>
          <a:xfrm flipH="1">
            <a:off x="8382000" y="4800600"/>
            <a:ext cx="466725" cy="9144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Content Placeholder 3"/>
          <p:cNvSpPr txBox="1">
            <a:spLocks/>
          </p:cNvSpPr>
          <p:nvPr/>
        </p:nvSpPr>
        <p:spPr>
          <a:xfrm>
            <a:off x="185737" y="1189037"/>
            <a:ext cx="4462463" cy="513556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endParaRPr lang="en-US" dirty="0" smtClean="0">
              <a:solidFill>
                <a:prstClr val="black">
                  <a:tint val="75000"/>
                </a:prstClr>
              </a:solidFill>
              <a:latin typeface="Rockwell" pitchFamily="18" charset="0"/>
            </a:endParaRPr>
          </a:p>
          <a:p>
            <a:pPr algn="l"/>
            <a:endParaRPr lang="en-US" dirty="0">
              <a:solidFill>
                <a:prstClr val="black">
                  <a:tint val="75000"/>
                </a:prstClr>
              </a:solidFill>
              <a:latin typeface="Rockwell" pitchFamily="18" charset="0"/>
            </a:endParaRPr>
          </a:p>
        </p:txBody>
      </p:sp>
      <p:sp>
        <p:nvSpPr>
          <p:cNvPr id="4" name="Title 3"/>
          <p:cNvSpPr>
            <a:spLocks noGrp="1"/>
          </p:cNvSpPr>
          <p:nvPr>
            <p:ph type="title"/>
          </p:nvPr>
        </p:nvSpPr>
        <p:spPr>
          <a:xfrm>
            <a:off x="-31295" y="-76200"/>
            <a:ext cx="9175295" cy="1143000"/>
          </a:xfrm>
          <a:solidFill>
            <a:schemeClr val="accent1">
              <a:lumMod val="75000"/>
            </a:schemeClr>
          </a:solidFill>
        </p:spPr>
        <p:txBody>
          <a:bodyPr/>
          <a:lstStyle/>
          <a:p>
            <a:r>
              <a:rPr lang="en-US" dirty="0" smtClean="0">
                <a:solidFill>
                  <a:schemeClr val="bg1"/>
                </a:solidFill>
                <a:latin typeface="Rockwell" pitchFamily="18" charset="0"/>
              </a:rPr>
              <a:t>Essential Frameworks</a:t>
            </a:r>
            <a:endParaRPr lang="en-US" dirty="0">
              <a:solidFill>
                <a:schemeClr val="bg1"/>
              </a:solidFill>
              <a:latin typeface="Rockwell" pitchFamily="18" charset="0"/>
            </a:endParaRPr>
          </a:p>
        </p:txBody>
      </p:sp>
      <p:sp>
        <p:nvSpPr>
          <p:cNvPr id="2" name="TextBox 1"/>
          <p:cNvSpPr txBox="1"/>
          <p:nvPr/>
        </p:nvSpPr>
        <p:spPr>
          <a:xfrm>
            <a:off x="185737" y="1371600"/>
            <a:ext cx="4157663" cy="4216539"/>
          </a:xfrm>
          <a:prstGeom prst="rect">
            <a:avLst/>
          </a:prstGeom>
          <a:noFill/>
        </p:spPr>
        <p:txBody>
          <a:bodyPr wrap="square" rtlCol="0">
            <a:spAutoFit/>
          </a:bodyPr>
          <a:lstStyle/>
          <a:p>
            <a:r>
              <a:rPr lang="en-US" sz="2800" dirty="0" smtClean="0">
                <a:latin typeface="Rockwell" panose="02060603020205020403" pitchFamily="18" charset="0"/>
              </a:rPr>
              <a:t>Evidence-based practices</a:t>
            </a:r>
          </a:p>
          <a:p>
            <a:endParaRPr lang="en-US" sz="1400" dirty="0" smtClean="0">
              <a:latin typeface="Rockwell" panose="02060603020205020403" pitchFamily="18" charset="0"/>
            </a:endParaRPr>
          </a:p>
          <a:p>
            <a:r>
              <a:rPr lang="en-US" sz="2800" dirty="0" smtClean="0">
                <a:latin typeface="Rockwell" panose="02060603020205020403" pitchFamily="18" charset="0"/>
              </a:rPr>
              <a:t>Inclusion</a:t>
            </a:r>
          </a:p>
          <a:p>
            <a:endParaRPr lang="en-US" sz="1400" dirty="0" smtClean="0">
              <a:latin typeface="Rockwell" panose="02060603020205020403" pitchFamily="18" charset="0"/>
            </a:endParaRPr>
          </a:p>
          <a:p>
            <a:r>
              <a:rPr lang="en-US" sz="2800" dirty="0" smtClean="0">
                <a:latin typeface="Rockwell" panose="02060603020205020403" pitchFamily="18" charset="0"/>
              </a:rPr>
              <a:t>Culturally and linguistically responsive </a:t>
            </a:r>
          </a:p>
          <a:p>
            <a:r>
              <a:rPr lang="en-US" sz="2800" dirty="0" smtClean="0">
                <a:latin typeface="Rockwell" panose="02060603020205020403" pitchFamily="18" charset="0"/>
              </a:rPr>
              <a:t>approaches</a:t>
            </a:r>
          </a:p>
          <a:p>
            <a:endParaRPr lang="en-US" sz="1400" dirty="0">
              <a:latin typeface="Rockwell" panose="02060603020205020403" pitchFamily="18" charset="0"/>
            </a:endParaRPr>
          </a:p>
          <a:p>
            <a:r>
              <a:rPr lang="en-US" sz="2800" dirty="0" smtClean="0">
                <a:latin typeface="Rockwell" panose="02060603020205020403" pitchFamily="18" charset="0"/>
              </a:rPr>
              <a:t>Effective professional development</a:t>
            </a:r>
            <a:endParaRPr lang="en-US" sz="2800" dirty="0">
              <a:latin typeface="Rockwell" panose="02060603020205020403" pitchFamily="18" charset="0"/>
            </a:endParaRPr>
          </a:p>
        </p:txBody>
      </p:sp>
      <p:pic>
        <p:nvPicPr>
          <p:cNvPr id="12" name="Picture 11" descr="423_photosession"/>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19599" y="1244010"/>
            <a:ext cx="3842551" cy="3051810"/>
          </a:xfrm>
          <a:prstGeom prst="rect">
            <a:avLst/>
          </a:prstGeom>
          <a:noFill/>
          <a:ln w="9525">
            <a:solidFill>
              <a:srgbClr val="0000FF"/>
            </a:solidFill>
            <a:miter lim="800000"/>
            <a:headEnd/>
            <a:tailEnd/>
          </a:ln>
          <a:effectLst>
            <a:outerShdw dist="35921" dir="2700000" algn="ctr" rotWithShape="0">
              <a:srgbClr val="EEECE1"/>
            </a:outerShdw>
          </a:effectLst>
          <a:extLst/>
        </p:spPr>
      </p:pic>
    </p:spTree>
    <p:extLst>
      <p:ext uri="{BB962C8B-B14F-4D97-AF65-F5344CB8AC3E}">
        <p14:creationId xmlns:p14="http://schemas.microsoft.com/office/powerpoint/2010/main" val="2493306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0" y="5867400"/>
            <a:ext cx="9144000" cy="990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930152"/>
            <a:ext cx="2819399" cy="927847"/>
          </a:xfrm>
          <a:prstGeom prst="rect">
            <a:avLst/>
          </a:prstGeom>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6162935"/>
            <a:ext cx="3200400" cy="497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Rectangle 28"/>
          <p:cNvSpPr/>
          <p:nvPr/>
        </p:nvSpPr>
        <p:spPr>
          <a:xfrm flipH="1">
            <a:off x="8401050" y="3810000"/>
            <a:ext cx="304800" cy="676275"/>
          </a:xfrm>
          <a:prstGeom prst="rect">
            <a:avLst/>
          </a:prstGeom>
          <a:noFill/>
          <a:ln w="31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p:nvSpPr>
        <p:spPr>
          <a:xfrm flipH="1">
            <a:off x="8229600" y="4329111"/>
            <a:ext cx="304800" cy="67627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Rectangle 32"/>
          <p:cNvSpPr/>
          <p:nvPr/>
        </p:nvSpPr>
        <p:spPr>
          <a:xfrm flipH="1">
            <a:off x="8382000" y="4800600"/>
            <a:ext cx="466725" cy="9144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Content Placeholder 3"/>
          <p:cNvSpPr txBox="1">
            <a:spLocks/>
          </p:cNvSpPr>
          <p:nvPr/>
        </p:nvSpPr>
        <p:spPr>
          <a:xfrm>
            <a:off x="185737" y="1189037"/>
            <a:ext cx="4462463" cy="513556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endParaRPr lang="en-US" dirty="0" smtClean="0">
              <a:solidFill>
                <a:prstClr val="black">
                  <a:tint val="75000"/>
                </a:prstClr>
              </a:solidFill>
              <a:latin typeface="Rockwell" pitchFamily="18" charset="0"/>
            </a:endParaRPr>
          </a:p>
          <a:p>
            <a:pPr algn="l"/>
            <a:endParaRPr lang="en-US" dirty="0">
              <a:solidFill>
                <a:prstClr val="black">
                  <a:tint val="75000"/>
                </a:prstClr>
              </a:solidFill>
              <a:latin typeface="Rockwell" pitchFamily="18" charset="0"/>
            </a:endParaRPr>
          </a:p>
        </p:txBody>
      </p:sp>
      <p:sp>
        <p:nvSpPr>
          <p:cNvPr id="4" name="Title 3"/>
          <p:cNvSpPr>
            <a:spLocks noGrp="1"/>
          </p:cNvSpPr>
          <p:nvPr>
            <p:ph type="title"/>
          </p:nvPr>
        </p:nvSpPr>
        <p:spPr>
          <a:xfrm>
            <a:off x="-31295" y="-76200"/>
            <a:ext cx="9175295" cy="1143000"/>
          </a:xfrm>
          <a:solidFill>
            <a:schemeClr val="accent1">
              <a:lumMod val="75000"/>
            </a:schemeClr>
          </a:solidFill>
        </p:spPr>
        <p:txBody>
          <a:bodyPr/>
          <a:lstStyle/>
          <a:p>
            <a:r>
              <a:rPr lang="en-US" dirty="0" smtClean="0">
                <a:solidFill>
                  <a:schemeClr val="bg1"/>
                </a:solidFill>
                <a:latin typeface="Rockwell" pitchFamily="18" charset="0"/>
              </a:rPr>
              <a:t>Essential Frameworks</a:t>
            </a:r>
            <a:endParaRPr lang="en-US" dirty="0">
              <a:solidFill>
                <a:schemeClr val="bg1"/>
              </a:solidFill>
              <a:latin typeface="Rockwell" pitchFamily="18" charset="0"/>
            </a:endParaRPr>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1101" y="2362200"/>
            <a:ext cx="3554413" cy="2493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Content Placeholder 3"/>
          <p:cNvSpPr txBox="1">
            <a:spLocks/>
          </p:cNvSpPr>
          <p:nvPr/>
        </p:nvSpPr>
        <p:spPr>
          <a:xfrm>
            <a:off x="3981450" y="2493963"/>
            <a:ext cx="4572000" cy="2362200"/>
          </a:xfrm>
          <a:prstGeom prst="rect">
            <a:avLst/>
          </a:prstGeom>
          <a:solidFill>
            <a:schemeClr val="accent5"/>
          </a:solidFill>
        </p:spPr>
        <p:txBody>
          <a:bodyPr>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0" indent="0">
              <a:buFont typeface="Arial" pitchFamily="34" charset="0"/>
              <a:buNone/>
              <a:defRPr/>
            </a:pPr>
            <a:r>
              <a:rPr lang="en-US" sz="2800" dirty="0" smtClean="0">
                <a:solidFill>
                  <a:schemeClr val="bg1"/>
                </a:solidFill>
                <a:ea typeface="ＭＳ Ｐゴシック" charset="-128"/>
              </a:rPr>
              <a:t>The </a:t>
            </a:r>
            <a:r>
              <a:rPr lang="en-US" sz="2800" b="1" dirty="0" smtClean="0">
                <a:solidFill>
                  <a:schemeClr val="bg1"/>
                </a:solidFill>
                <a:ea typeface="ＭＳ Ｐゴシック" charset="-128"/>
              </a:rPr>
              <a:t>delivery</a:t>
            </a:r>
            <a:r>
              <a:rPr lang="en-US" sz="2800" dirty="0" smtClean="0">
                <a:solidFill>
                  <a:schemeClr val="bg1"/>
                </a:solidFill>
                <a:ea typeface="ＭＳ Ｐゴシック" charset="-128"/>
              </a:rPr>
              <a:t>  focuses on evidence-based methods for building practitioners</a:t>
            </a:r>
            <a:r>
              <a:rPr lang="ja-JP" altLang="en-US" sz="2800" dirty="0" smtClean="0">
                <a:solidFill>
                  <a:schemeClr val="bg1"/>
                </a:solidFill>
                <a:ea typeface="ＭＳ Ｐゴシック" charset="-128"/>
              </a:rPr>
              <a:t>’</a:t>
            </a:r>
            <a:r>
              <a:rPr lang="en-US" altLang="ja-JP" sz="2800" dirty="0" smtClean="0">
                <a:solidFill>
                  <a:schemeClr val="bg1"/>
                </a:solidFill>
                <a:ea typeface="ＭＳ Ｐゴシック" charset="-128"/>
              </a:rPr>
              <a:t> knowledge and application of evidence-based practices</a:t>
            </a:r>
            <a:endParaRPr lang="en-US" sz="2800" dirty="0" smtClean="0">
              <a:solidFill>
                <a:schemeClr val="bg1"/>
              </a:solidFill>
              <a:ea typeface="ＭＳ Ｐゴシック" charset="-128"/>
            </a:endParaRPr>
          </a:p>
        </p:txBody>
      </p:sp>
      <p:sp>
        <p:nvSpPr>
          <p:cNvPr id="3" name="TextBox 2"/>
          <p:cNvSpPr txBox="1"/>
          <p:nvPr/>
        </p:nvSpPr>
        <p:spPr>
          <a:xfrm>
            <a:off x="1600200" y="1189037"/>
            <a:ext cx="5413533" cy="707886"/>
          </a:xfrm>
          <a:prstGeom prst="rect">
            <a:avLst/>
          </a:prstGeom>
          <a:noFill/>
        </p:spPr>
        <p:txBody>
          <a:bodyPr wrap="none" rtlCol="0">
            <a:spAutoFit/>
          </a:bodyPr>
          <a:lstStyle/>
          <a:p>
            <a:r>
              <a:rPr lang="en-US" sz="4000" dirty="0" smtClean="0"/>
              <a:t>Evidence-Based Practices</a:t>
            </a:r>
            <a:endParaRPr lang="en-US" sz="4000" dirty="0"/>
          </a:p>
        </p:txBody>
      </p:sp>
    </p:spTree>
    <p:extLst>
      <p:ext uri="{BB962C8B-B14F-4D97-AF65-F5344CB8AC3E}">
        <p14:creationId xmlns:p14="http://schemas.microsoft.com/office/powerpoint/2010/main" val="23464716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0" y="5867400"/>
            <a:ext cx="9144000" cy="990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930152"/>
            <a:ext cx="2819399" cy="927847"/>
          </a:xfrm>
          <a:prstGeom prst="rect">
            <a:avLst/>
          </a:prstGeom>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6162935"/>
            <a:ext cx="3200400" cy="497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Rectangle 28"/>
          <p:cNvSpPr/>
          <p:nvPr/>
        </p:nvSpPr>
        <p:spPr>
          <a:xfrm flipH="1">
            <a:off x="8401050" y="3810000"/>
            <a:ext cx="304800" cy="676275"/>
          </a:xfrm>
          <a:prstGeom prst="rect">
            <a:avLst/>
          </a:prstGeom>
          <a:noFill/>
          <a:ln w="31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p:nvSpPr>
        <p:spPr>
          <a:xfrm flipH="1">
            <a:off x="8229600" y="4329111"/>
            <a:ext cx="304800" cy="67627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Rectangle 32"/>
          <p:cNvSpPr/>
          <p:nvPr/>
        </p:nvSpPr>
        <p:spPr>
          <a:xfrm flipH="1">
            <a:off x="8382000" y="4800600"/>
            <a:ext cx="466725" cy="9144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Content Placeholder 3"/>
          <p:cNvSpPr txBox="1">
            <a:spLocks/>
          </p:cNvSpPr>
          <p:nvPr/>
        </p:nvSpPr>
        <p:spPr>
          <a:xfrm>
            <a:off x="185737" y="1189037"/>
            <a:ext cx="4462463" cy="513556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endParaRPr lang="en-US" dirty="0" smtClean="0">
              <a:solidFill>
                <a:prstClr val="black">
                  <a:tint val="75000"/>
                </a:prstClr>
              </a:solidFill>
              <a:latin typeface="Rockwell" pitchFamily="18" charset="0"/>
            </a:endParaRPr>
          </a:p>
          <a:p>
            <a:pPr algn="l"/>
            <a:endParaRPr lang="en-US" dirty="0">
              <a:solidFill>
                <a:prstClr val="black">
                  <a:tint val="75000"/>
                </a:prstClr>
              </a:solidFill>
              <a:latin typeface="Rockwell" pitchFamily="18" charset="0"/>
            </a:endParaRPr>
          </a:p>
        </p:txBody>
      </p:sp>
      <p:sp>
        <p:nvSpPr>
          <p:cNvPr id="4" name="Title 3"/>
          <p:cNvSpPr>
            <a:spLocks noGrp="1"/>
          </p:cNvSpPr>
          <p:nvPr>
            <p:ph type="title"/>
          </p:nvPr>
        </p:nvSpPr>
        <p:spPr>
          <a:xfrm>
            <a:off x="-31295" y="-76200"/>
            <a:ext cx="9175295" cy="1143000"/>
          </a:xfrm>
          <a:solidFill>
            <a:schemeClr val="accent1">
              <a:lumMod val="75000"/>
            </a:schemeClr>
          </a:solidFill>
        </p:spPr>
        <p:txBody>
          <a:bodyPr/>
          <a:lstStyle/>
          <a:p>
            <a:r>
              <a:rPr lang="en-US" dirty="0" smtClean="0">
                <a:solidFill>
                  <a:schemeClr val="bg1"/>
                </a:solidFill>
                <a:latin typeface="Rockwell" pitchFamily="18" charset="0"/>
              </a:rPr>
              <a:t>Essential Frameworks</a:t>
            </a:r>
            <a:endParaRPr lang="en-US" dirty="0">
              <a:solidFill>
                <a:schemeClr val="bg1"/>
              </a:solidFill>
              <a:latin typeface="Rockwell" pitchFamily="18" charset="0"/>
            </a:endParaRPr>
          </a:p>
        </p:txBody>
      </p:sp>
      <p:sp>
        <p:nvSpPr>
          <p:cNvPr id="2" name="TextBox 1"/>
          <p:cNvSpPr txBox="1"/>
          <p:nvPr/>
        </p:nvSpPr>
        <p:spPr>
          <a:xfrm>
            <a:off x="185737" y="1229772"/>
            <a:ext cx="3929063" cy="2800767"/>
          </a:xfrm>
          <a:prstGeom prst="rect">
            <a:avLst/>
          </a:prstGeom>
          <a:noFill/>
        </p:spPr>
        <p:txBody>
          <a:bodyPr wrap="square" rtlCol="0">
            <a:spAutoFit/>
          </a:bodyPr>
          <a:lstStyle/>
          <a:p>
            <a:r>
              <a:rPr lang="en-US" sz="4000" b="1" dirty="0" smtClean="0">
                <a:solidFill>
                  <a:prstClr val="black"/>
                </a:solidFill>
              </a:rPr>
              <a:t>Inclusion</a:t>
            </a:r>
          </a:p>
          <a:p>
            <a:pPr marL="457200" indent="-457200">
              <a:buFont typeface="Arial" panose="020B0604020202020204" pitchFamily="34" charset="0"/>
              <a:buChar char="•"/>
            </a:pPr>
            <a:r>
              <a:rPr lang="en-US" sz="3600" dirty="0" smtClean="0">
                <a:solidFill>
                  <a:prstClr val="black"/>
                </a:solidFill>
              </a:rPr>
              <a:t>Access</a:t>
            </a:r>
          </a:p>
          <a:p>
            <a:pPr marL="457200" indent="-457200">
              <a:buFont typeface="Arial" panose="020B0604020202020204" pitchFamily="34" charset="0"/>
              <a:buChar char="•"/>
            </a:pPr>
            <a:r>
              <a:rPr lang="en-US" sz="3600" dirty="0" smtClean="0">
                <a:solidFill>
                  <a:prstClr val="black"/>
                </a:solidFill>
              </a:rPr>
              <a:t>Participation</a:t>
            </a:r>
          </a:p>
          <a:p>
            <a:pPr marL="457200" indent="-457200">
              <a:buFont typeface="Arial" panose="020B0604020202020204" pitchFamily="34" charset="0"/>
              <a:buChar char="•"/>
            </a:pPr>
            <a:r>
              <a:rPr lang="en-US" sz="3600" dirty="0" smtClean="0">
                <a:solidFill>
                  <a:prstClr val="black"/>
                </a:solidFill>
              </a:rPr>
              <a:t>Supports</a:t>
            </a:r>
          </a:p>
          <a:p>
            <a:endParaRPr lang="en-US" sz="2800" dirty="0" smtClean="0">
              <a:solidFill>
                <a:prstClr val="black"/>
              </a:solidFill>
              <a:latin typeface="Georgia" panose="02040502050405020303" pitchFamily="18" charset="0"/>
            </a:endParaRPr>
          </a:p>
        </p:txBody>
      </p:sp>
      <p:pic>
        <p:nvPicPr>
          <p:cNvPr id="819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15134" y="1196435"/>
            <a:ext cx="4152131" cy="4652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33802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Content Placeholder 8" descr="2609_Happy_boySM.jpg"/>
          <p:cNvPicPr>
            <a:picLocks noGrp="1" noChangeAspect="1"/>
          </p:cNvPicPr>
          <p:nvPr>
            <p:ph sz="half" idx="4294967295"/>
          </p:nvPr>
        </p:nvPicPr>
        <p:blipFill rotWithShape="1">
          <a:blip r:embed="rId4">
            <a:extLst>
              <a:ext uri="{28A0092B-C50C-407E-A947-70E740481C1C}">
                <a14:useLocalDpi xmlns:a14="http://schemas.microsoft.com/office/drawing/2010/main" val="0"/>
              </a:ext>
            </a:extLst>
          </a:blip>
          <a:srcRect l="2406" t="9536" r="21264" b="6353"/>
          <a:stretch/>
        </p:blipFill>
        <p:spPr>
          <a:xfrm>
            <a:off x="0" y="-7938"/>
            <a:ext cx="5343525" cy="7850188"/>
          </a:xfrm>
          <a:prstGeom prst="rect">
            <a:avLst/>
          </a:prstGeom>
          <a:ln>
            <a:noFill/>
          </a:ln>
          <a:effectLst>
            <a:outerShdw blurRad="292100" dist="139700" dir="2700000" algn="tl" rotWithShape="0">
              <a:srgbClr val="333333">
                <a:alpha val="65000"/>
              </a:srgbClr>
            </a:outerShdw>
          </a:effectLst>
        </p:spPr>
      </p:pic>
      <p:sp>
        <p:nvSpPr>
          <p:cNvPr id="4" name="Rectangle 3"/>
          <p:cNvSpPr/>
          <p:nvPr/>
        </p:nvSpPr>
        <p:spPr>
          <a:xfrm>
            <a:off x="0" y="5867400"/>
            <a:ext cx="9144000" cy="990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1200" y="6207760"/>
            <a:ext cx="3200400" cy="497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76200" y="5867400"/>
            <a:ext cx="3581400" cy="971094"/>
            <a:chOff x="727568" y="4898538"/>
            <a:chExt cx="3581400" cy="971094"/>
          </a:xfrm>
        </p:grpSpPr>
        <p:sp>
          <p:nvSpPr>
            <p:cNvPr id="7" name="TextBox 6"/>
            <p:cNvSpPr txBox="1"/>
            <p:nvPr/>
          </p:nvSpPr>
          <p:spPr>
            <a:xfrm>
              <a:off x="871335" y="5035898"/>
              <a:ext cx="3361433" cy="769441"/>
            </a:xfrm>
            <a:prstGeom prst="rect">
              <a:avLst/>
            </a:prstGeom>
            <a:noFill/>
          </p:spPr>
          <p:txBody>
            <a:bodyPr wrap="none" rtlCol="0">
              <a:spAutoFit/>
            </a:bodyPr>
            <a:lstStyle/>
            <a:p>
              <a:r>
                <a:rPr lang="en-US" sz="4400" b="1" dirty="0" smtClean="0">
                  <a:solidFill>
                    <a:srgbClr val="297FD5">
                      <a:lumMod val="75000"/>
                    </a:srgbClr>
                  </a:solidFill>
                  <a:latin typeface="Rockwell" pitchFamily="18" charset="0"/>
                  <a:cs typeface="Narkisim" pitchFamily="34" charset="-79"/>
                </a:rPr>
                <a:t>SCRIPT-NC</a:t>
              </a:r>
              <a:endParaRPr lang="en-US" sz="4400" b="1" dirty="0">
                <a:solidFill>
                  <a:srgbClr val="297FD5">
                    <a:lumMod val="75000"/>
                  </a:srgbClr>
                </a:solidFill>
                <a:latin typeface="Rockwell" pitchFamily="18" charset="0"/>
                <a:cs typeface="Narkisim" pitchFamily="34" charset="-79"/>
              </a:endParaRPr>
            </a:p>
          </p:txBody>
        </p:sp>
        <p:sp>
          <p:nvSpPr>
            <p:cNvPr id="8" name="Rectangle 7"/>
            <p:cNvSpPr/>
            <p:nvPr/>
          </p:nvSpPr>
          <p:spPr>
            <a:xfrm>
              <a:off x="727568" y="5638800"/>
              <a:ext cx="3581400" cy="230832"/>
            </a:xfrm>
            <a:prstGeom prst="rect">
              <a:avLst/>
            </a:prstGeom>
          </p:spPr>
          <p:txBody>
            <a:bodyPr wrap="square">
              <a:spAutoFit/>
            </a:bodyPr>
            <a:lstStyle/>
            <a:p>
              <a:pPr algn="ctr"/>
              <a:r>
                <a:rPr lang="en-US" sz="900" dirty="0" smtClean="0">
                  <a:solidFill>
                    <a:srgbClr val="9D90A0">
                      <a:lumMod val="75000"/>
                    </a:srgbClr>
                  </a:solidFill>
                  <a:latin typeface="Perpetua" pitchFamily="18" charset="0"/>
                  <a:ea typeface="Batang" pitchFamily="18" charset="-127"/>
                  <a:cs typeface="Iskoola Pota" pitchFamily="34" charset="0"/>
                </a:rPr>
                <a:t>Supporting Change and Reform in </a:t>
              </a:r>
              <a:r>
                <a:rPr lang="en-US" sz="900" dirty="0" err="1" smtClean="0">
                  <a:solidFill>
                    <a:srgbClr val="9D90A0">
                      <a:lumMod val="75000"/>
                    </a:srgbClr>
                  </a:solidFill>
                  <a:latin typeface="Perpetua" pitchFamily="18" charset="0"/>
                  <a:ea typeface="Batang" pitchFamily="18" charset="-127"/>
                  <a:cs typeface="Iskoola Pota" pitchFamily="34" charset="0"/>
                </a:rPr>
                <a:t>Preservice</a:t>
              </a:r>
              <a:r>
                <a:rPr lang="en-US" sz="900" dirty="0" smtClean="0">
                  <a:solidFill>
                    <a:srgbClr val="9D90A0">
                      <a:lumMod val="75000"/>
                    </a:srgbClr>
                  </a:solidFill>
                  <a:latin typeface="Perpetua" pitchFamily="18" charset="0"/>
                  <a:ea typeface="Batang" pitchFamily="18" charset="-127"/>
                  <a:cs typeface="Iskoola Pota" pitchFamily="34" charset="0"/>
                </a:rPr>
                <a:t> Teaching in North Carolina </a:t>
              </a:r>
              <a:endParaRPr lang="en-US" sz="900" dirty="0">
                <a:solidFill>
                  <a:srgbClr val="9D90A0">
                    <a:lumMod val="75000"/>
                  </a:srgbClr>
                </a:solidFill>
                <a:latin typeface="Perpetua" pitchFamily="18" charset="0"/>
                <a:ea typeface="Batang" pitchFamily="18" charset="-127"/>
                <a:cs typeface="Iskoola Pota" pitchFamily="34" charset="0"/>
              </a:endParaRPr>
            </a:p>
          </p:txBody>
        </p:sp>
        <p:grpSp>
          <p:nvGrpSpPr>
            <p:cNvPr id="9" name="Group 8"/>
            <p:cNvGrpSpPr/>
            <p:nvPr/>
          </p:nvGrpSpPr>
          <p:grpSpPr>
            <a:xfrm rot="643092">
              <a:off x="2015011" y="4898538"/>
              <a:ext cx="510088" cy="337680"/>
              <a:chOff x="5551022" y="2140959"/>
              <a:chExt cx="510088" cy="337680"/>
            </a:xfrm>
          </p:grpSpPr>
          <p:sp>
            <p:nvSpPr>
              <p:cNvPr id="10" name="Can 9"/>
              <p:cNvSpPr/>
              <p:nvPr/>
            </p:nvSpPr>
            <p:spPr>
              <a:xfrm>
                <a:off x="5637675" y="2307897"/>
                <a:ext cx="291015" cy="161237"/>
              </a:xfrm>
              <a:prstGeom prst="can">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Parallelogram 10"/>
              <p:cNvSpPr/>
              <p:nvPr/>
            </p:nvSpPr>
            <p:spPr>
              <a:xfrm rot="642064">
                <a:off x="5551022" y="2140959"/>
                <a:ext cx="510088" cy="234203"/>
              </a:xfrm>
              <a:prstGeom prst="parallelogram">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2" name="Straight Connector 11"/>
              <p:cNvCxnSpPr/>
              <p:nvPr/>
            </p:nvCxnSpPr>
            <p:spPr>
              <a:xfrm flipH="1">
                <a:off x="6019800" y="2289923"/>
                <a:ext cx="80" cy="112516"/>
              </a:xfrm>
              <a:prstGeom prst="line">
                <a:avLst/>
              </a:prstGeom>
              <a:solidFill>
                <a:schemeClr val="accent3">
                  <a:lumMod val="40000"/>
                  <a:lumOff val="60000"/>
                </a:schemeClr>
              </a:solidFill>
              <a:ln w="12700">
                <a:solidFill>
                  <a:schemeClr val="accent3">
                    <a:lumMod val="40000"/>
                    <a:lumOff val="60000"/>
                  </a:schemeClr>
                </a:solidFill>
              </a:ln>
              <a:effectLst>
                <a:outerShdw blurRad="40000" dist="20000" dir="5400000" rotWithShape="0">
                  <a:srgbClr val="000000">
                    <a:alpha val="0"/>
                  </a:srgbClr>
                </a:outerShdw>
              </a:effectLst>
            </p:spPr>
            <p:style>
              <a:lnRef idx="2">
                <a:schemeClr val="accent3"/>
              </a:lnRef>
              <a:fillRef idx="0">
                <a:schemeClr val="accent3"/>
              </a:fillRef>
              <a:effectRef idx="1">
                <a:schemeClr val="accent3"/>
              </a:effectRef>
              <a:fontRef idx="minor">
                <a:schemeClr val="tx1"/>
              </a:fontRef>
            </p:style>
          </p:cxnSp>
          <p:sp>
            <p:nvSpPr>
              <p:cNvPr id="13" name="Isosceles Triangle 12"/>
              <p:cNvSpPr/>
              <p:nvPr/>
            </p:nvSpPr>
            <p:spPr>
              <a:xfrm>
                <a:off x="5995252" y="2376605"/>
                <a:ext cx="49095" cy="102034"/>
              </a:xfrm>
              <a:prstGeom prst="triangl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sp>
        <p:nvSpPr>
          <p:cNvPr id="2" name="TextBox 1"/>
          <p:cNvSpPr txBox="1"/>
          <p:nvPr/>
        </p:nvSpPr>
        <p:spPr>
          <a:xfrm>
            <a:off x="5791200" y="2209800"/>
            <a:ext cx="2422458" cy="923330"/>
          </a:xfrm>
          <a:prstGeom prst="rect">
            <a:avLst/>
          </a:prstGeom>
          <a:noFill/>
        </p:spPr>
        <p:txBody>
          <a:bodyPr wrap="none" rtlCol="0">
            <a:spAutoFit/>
          </a:bodyPr>
          <a:lstStyle/>
          <a:p>
            <a:r>
              <a:rPr lang="en-US" sz="5400" dirty="0" smtClean="0">
                <a:solidFill>
                  <a:prstClr val="black"/>
                </a:solidFill>
                <a:latin typeface="Rockwell" panose="02060603020205020403" pitchFamily="18" charset="0"/>
              </a:rPr>
              <a:t>Access</a:t>
            </a:r>
            <a:endParaRPr lang="en-US" sz="5400" dirty="0">
              <a:solidFill>
                <a:prstClr val="black"/>
              </a:solidFill>
              <a:latin typeface="Rockwell" panose="02060603020205020403" pitchFamily="18" charset="0"/>
            </a:endParaRPr>
          </a:p>
        </p:txBody>
      </p:sp>
    </p:spTree>
    <p:custDataLst>
      <p:tags r:id="rId1"/>
    </p:custDataLst>
    <p:extLst>
      <p:ext uri="{BB962C8B-B14F-4D97-AF65-F5344CB8AC3E}">
        <p14:creationId xmlns:p14="http://schemas.microsoft.com/office/powerpoint/2010/main" val="39725245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5" name="Picture 5" descr="2579_Cymbal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19" y="-1"/>
            <a:ext cx="9179038" cy="7929669"/>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4" name="Rectangle 3"/>
          <p:cNvSpPr/>
          <p:nvPr/>
        </p:nvSpPr>
        <p:spPr>
          <a:xfrm>
            <a:off x="0" y="5867400"/>
            <a:ext cx="9144000" cy="990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1200" y="6207760"/>
            <a:ext cx="3200400" cy="497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76200" y="5867400"/>
            <a:ext cx="3581400" cy="971094"/>
            <a:chOff x="727568" y="4898538"/>
            <a:chExt cx="3581400" cy="971094"/>
          </a:xfrm>
        </p:grpSpPr>
        <p:sp>
          <p:nvSpPr>
            <p:cNvPr id="7" name="TextBox 6"/>
            <p:cNvSpPr txBox="1"/>
            <p:nvPr/>
          </p:nvSpPr>
          <p:spPr>
            <a:xfrm>
              <a:off x="871335" y="5035898"/>
              <a:ext cx="3361433" cy="769441"/>
            </a:xfrm>
            <a:prstGeom prst="rect">
              <a:avLst/>
            </a:prstGeom>
            <a:noFill/>
          </p:spPr>
          <p:txBody>
            <a:bodyPr wrap="none" rtlCol="0">
              <a:spAutoFit/>
            </a:bodyPr>
            <a:lstStyle/>
            <a:p>
              <a:r>
                <a:rPr lang="en-US" sz="4400" b="1" dirty="0" smtClean="0">
                  <a:solidFill>
                    <a:srgbClr val="297FD5">
                      <a:lumMod val="75000"/>
                    </a:srgbClr>
                  </a:solidFill>
                  <a:latin typeface="Rockwell" pitchFamily="18" charset="0"/>
                  <a:cs typeface="Narkisim" pitchFamily="34" charset="-79"/>
                </a:rPr>
                <a:t>SCRIPT-NC</a:t>
              </a:r>
              <a:endParaRPr lang="en-US" sz="4400" b="1" dirty="0">
                <a:solidFill>
                  <a:srgbClr val="297FD5">
                    <a:lumMod val="75000"/>
                  </a:srgbClr>
                </a:solidFill>
                <a:latin typeface="Rockwell" pitchFamily="18" charset="0"/>
                <a:cs typeface="Narkisim" pitchFamily="34" charset="-79"/>
              </a:endParaRPr>
            </a:p>
          </p:txBody>
        </p:sp>
        <p:sp>
          <p:nvSpPr>
            <p:cNvPr id="8" name="Rectangle 7"/>
            <p:cNvSpPr/>
            <p:nvPr/>
          </p:nvSpPr>
          <p:spPr>
            <a:xfrm>
              <a:off x="727568" y="5638800"/>
              <a:ext cx="3581400" cy="230832"/>
            </a:xfrm>
            <a:prstGeom prst="rect">
              <a:avLst/>
            </a:prstGeom>
          </p:spPr>
          <p:txBody>
            <a:bodyPr wrap="square">
              <a:spAutoFit/>
            </a:bodyPr>
            <a:lstStyle/>
            <a:p>
              <a:pPr algn="ctr"/>
              <a:r>
                <a:rPr lang="en-US" sz="900" dirty="0" smtClean="0">
                  <a:solidFill>
                    <a:srgbClr val="9D90A0">
                      <a:lumMod val="75000"/>
                    </a:srgbClr>
                  </a:solidFill>
                  <a:latin typeface="Perpetua" pitchFamily="18" charset="0"/>
                  <a:ea typeface="Batang" pitchFamily="18" charset="-127"/>
                  <a:cs typeface="Iskoola Pota" pitchFamily="34" charset="0"/>
                </a:rPr>
                <a:t>Supporting Change and Reform in </a:t>
              </a:r>
              <a:r>
                <a:rPr lang="en-US" sz="900" dirty="0" err="1" smtClean="0">
                  <a:solidFill>
                    <a:srgbClr val="9D90A0">
                      <a:lumMod val="75000"/>
                    </a:srgbClr>
                  </a:solidFill>
                  <a:latin typeface="Perpetua" pitchFamily="18" charset="0"/>
                  <a:ea typeface="Batang" pitchFamily="18" charset="-127"/>
                  <a:cs typeface="Iskoola Pota" pitchFamily="34" charset="0"/>
                </a:rPr>
                <a:t>Preservice</a:t>
              </a:r>
              <a:r>
                <a:rPr lang="en-US" sz="900" dirty="0" smtClean="0">
                  <a:solidFill>
                    <a:srgbClr val="9D90A0">
                      <a:lumMod val="75000"/>
                    </a:srgbClr>
                  </a:solidFill>
                  <a:latin typeface="Perpetua" pitchFamily="18" charset="0"/>
                  <a:ea typeface="Batang" pitchFamily="18" charset="-127"/>
                  <a:cs typeface="Iskoola Pota" pitchFamily="34" charset="0"/>
                </a:rPr>
                <a:t> Teaching in North Carolina </a:t>
              </a:r>
              <a:endParaRPr lang="en-US" sz="900" dirty="0">
                <a:solidFill>
                  <a:srgbClr val="9D90A0">
                    <a:lumMod val="75000"/>
                  </a:srgbClr>
                </a:solidFill>
                <a:latin typeface="Perpetua" pitchFamily="18" charset="0"/>
                <a:ea typeface="Batang" pitchFamily="18" charset="-127"/>
                <a:cs typeface="Iskoola Pota" pitchFamily="34" charset="0"/>
              </a:endParaRPr>
            </a:p>
          </p:txBody>
        </p:sp>
        <p:grpSp>
          <p:nvGrpSpPr>
            <p:cNvPr id="9" name="Group 8"/>
            <p:cNvGrpSpPr/>
            <p:nvPr/>
          </p:nvGrpSpPr>
          <p:grpSpPr>
            <a:xfrm rot="643092">
              <a:off x="2015011" y="4898538"/>
              <a:ext cx="510088" cy="337680"/>
              <a:chOff x="5551022" y="2140959"/>
              <a:chExt cx="510088" cy="337680"/>
            </a:xfrm>
          </p:grpSpPr>
          <p:sp>
            <p:nvSpPr>
              <p:cNvPr id="10" name="Can 9"/>
              <p:cNvSpPr/>
              <p:nvPr/>
            </p:nvSpPr>
            <p:spPr>
              <a:xfrm>
                <a:off x="5637675" y="2307897"/>
                <a:ext cx="291015" cy="161237"/>
              </a:xfrm>
              <a:prstGeom prst="can">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Parallelogram 10"/>
              <p:cNvSpPr/>
              <p:nvPr/>
            </p:nvSpPr>
            <p:spPr>
              <a:xfrm rot="642064">
                <a:off x="5551022" y="2140959"/>
                <a:ext cx="510088" cy="234203"/>
              </a:xfrm>
              <a:prstGeom prst="parallelogram">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2" name="Straight Connector 11"/>
              <p:cNvCxnSpPr/>
              <p:nvPr/>
            </p:nvCxnSpPr>
            <p:spPr>
              <a:xfrm flipH="1">
                <a:off x="6019800" y="2289923"/>
                <a:ext cx="80" cy="112516"/>
              </a:xfrm>
              <a:prstGeom prst="line">
                <a:avLst/>
              </a:prstGeom>
              <a:solidFill>
                <a:schemeClr val="accent3">
                  <a:lumMod val="40000"/>
                  <a:lumOff val="60000"/>
                </a:schemeClr>
              </a:solidFill>
              <a:ln w="12700">
                <a:solidFill>
                  <a:schemeClr val="accent3">
                    <a:lumMod val="40000"/>
                    <a:lumOff val="60000"/>
                  </a:schemeClr>
                </a:solidFill>
              </a:ln>
              <a:effectLst>
                <a:outerShdw blurRad="40000" dist="20000" dir="5400000" rotWithShape="0">
                  <a:srgbClr val="000000">
                    <a:alpha val="0"/>
                  </a:srgbClr>
                </a:outerShdw>
              </a:effectLst>
            </p:spPr>
            <p:style>
              <a:lnRef idx="2">
                <a:schemeClr val="accent3"/>
              </a:lnRef>
              <a:fillRef idx="0">
                <a:schemeClr val="accent3"/>
              </a:fillRef>
              <a:effectRef idx="1">
                <a:schemeClr val="accent3"/>
              </a:effectRef>
              <a:fontRef idx="minor">
                <a:schemeClr val="tx1"/>
              </a:fontRef>
            </p:style>
          </p:cxnSp>
          <p:sp>
            <p:nvSpPr>
              <p:cNvPr id="13" name="Isosceles Triangle 12"/>
              <p:cNvSpPr/>
              <p:nvPr/>
            </p:nvSpPr>
            <p:spPr>
              <a:xfrm>
                <a:off x="5995252" y="2376605"/>
                <a:ext cx="49095" cy="102034"/>
              </a:xfrm>
              <a:prstGeom prst="triangl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sp>
        <p:nvSpPr>
          <p:cNvPr id="14" name="Rectangle 2"/>
          <p:cNvSpPr txBox="1">
            <a:spLocks noChangeArrowheads="1"/>
          </p:cNvSpPr>
          <p:nvPr/>
        </p:nvSpPr>
        <p:spPr>
          <a:xfrm>
            <a:off x="914400" y="381000"/>
            <a:ext cx="7848600"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400" b="1" dirty="0" smtClean="0">
                <a:solidFill>
                  <a:prstClr val="white"/>
                </a:solidFill>
                <a:latin typeface="Rockwell" panose="02060603020205020403" pitchFamily="18" charset="0"/>
              </a:rPr>
              <a:t>Participation</a:t>
            </a:r>
          </a:p>
        </p:txBody>
      </p:sp>
    </p:spTree>
    <p:custDataLst>
      <p:tags r:id="rId1"/>
    </p:custDataLst>
    <p:extLst>
      <p:ext uri="{BB962C8B-B14F-4D97-AF65-F5344CB8AC3E}">
        <p14:creationId xmlns:p14="http://schemas.microsoft.com/office/powerpoint/2010/main" val="2446298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0" name="Content Placeholder 7" descr="DSCN7540.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3155463"/>
            <a:ext cx="4622925" cy="30320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1751" name="Picture 19" descr="NAEYC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636240">
            <a:off x="4931137" y="309133"/>
            <a:ext cx="1905000" cy="24966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1753" name="Picture 23" descr="534_first_step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0369" y="3020588"/>
            <a:ext cx="4503631" cy="30358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1755" name="Picture 20" descr="DSC_004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21771"/>
            <a:ext cx="4905954" cy="32623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2" name="Rectangle 11"/>
          <p:cNvSpPr/>
          <p:nvPr/>
        </p:nvSpPr>
        <p:spPr>
          <a:xfrm>
            <a:off x="0" y="5867400"/>
            <a:ext cx="9144000" cy="990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3"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91200" y="6207760"/>
            <a:ext cx="3200400" cy="497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4" name="Group 13"/>
          <p:cNvGrpSpPr/>
          <p:nvPr/>
        </p:nvGrpSpPr>
        <p:grpSpPr>
          <a:xfrm>
            <a:off x="76200" y="5867400"/>
            <a:ext cx="3581400" cy="971094"/>
            <a:chOff x="727568" y="4898538"/>
            <a:chExt cx="3581400" cy="971094"/>
          </a:xfrm>
        </p:grpSpPr>
        <p:sp>
          <p:nvSpPr>
            <p:cNvPr id="15" name="TextBox 14"/>
            <p:cNvSpPr txBox="1"/>
            <p:nvPr/>
          </p:nvSpPr>
          <p:spPr>
            <a:xfrm>
              <a:off x="871335" y="5035898"/>
              <a:ext cx="3361433" cy="769441"/>
            </a:xfrm>
            <a:prstGeom prst="rect">
              <a:avLst/>
            </a:prstGeom>
            <a:noFill/>
          </p:spPr>
          <p:txBody>
            <a:bodyPr wrap="none" rtlCol="0">
              <a:spAutoFit/>
            </a:bodyPr>
            <a:lstStyle/>
            <a:p>
              <a:r>
                <a:rPr lang="en-US" sz="4400" b="1" dirty="0" smtClean="0">
                  <a:solidFill>
                    <a:srgbClr val="297FD5">
                      <a:lumMod val="75000"/>
                    </a:srgbClr>
                  </a:solidFill>
                  <a:latin typeface="Rockwell" pitchFamily="18" charset="0"/>
                  <a:cs typeface="Narkisim" pitchFamily="34" charset="-79"/>
                </a:rPr>
                <a:t>SCRIPT-NC</a:t>
              </a:r>
              <a:endParaRPr lang="en-US" sz="4400" b="1" dirty="0">
                <a:solidFill>
                  <a:srgbClr val="297FD5">
                    <a:lumMod val="75000"/>
                  </a:srgbClr>
                </a:solidFill>
                <a:latin typeface="Rockwell" pitchFamily="18" charset="0"/>
                <a:cs typeface="Narkisim" pitchFamily="34" charset="-79"/>
              </a:endParaRPr>
            </a:p>
          </p:txBody>
        </p:sp>
        <p:sp>
          <p:nvSpPr>
            <p:cNvPr id="16" name="Rectangle 15"/>
            <p:cNvSpPr/>
            <p:nvPr/>
          </p:nvSpPr>
          <p:spPr>
            <a:xfrm>
              <a:off x="727568" y="5638800"/>
              <a:ext cx="3581400" cy="230832"/>
            </a:xfrm>
            <a:prstGeom prst="rect">
              <a:avLst/>
            </a:prstGeom>
          </p:spPr>
          <p:txBody>
            <a:bodyPr wrap="square">
              <a:spAutoFit/>
            </a:bodyPr>
            <a:lstStyle/>
            <a:p>
              <a:pPr algn="ctr"/>
              <a:r>
                <a:rPr lang="en-US" sz="900" dirty="0" smtClean="0">
                  <a:solidFill>
                    <a:srgbClr val="9D90A0">
                      <a:lumMod val="75000"/>
                    </a:srgbClr>
                  </a:solidFill>
                  <a:latin typeface="Perpetua" pitchFamily="18" charset="0"/>
                  <a:ea typeface="Batang" pitchFamily="18" charset="-127"/>
                  <a:cs typeface="Iskoola Pota" pitchFamily="34" charset="0"/>
                </a:rPr>
                <a:t>Supporting Change and Reform in </a:t>
              </a:r>
              <a:r>
                <a:rPr lang="en-US" sz="900" dirty="0" err="1" smtClean="0">
                  <a:solidFill>
                    <a:srgbClr val="9D90A0">
                      <a:lumMod val="75000"/>
                    </a:srgbClr>
                  </a:solidFill>
                  <a:latin typeface="Perpetua" pitchFamily="18" charset="0"/>
                  <a:ea typeface="Batang" pitchFamily="18" charset="-127"/>
                  <a:cs typeface="Iskoola Pota" pitchFamily="34" charset="0"/>
                </a:rPr>
                <a:t>Preservice</a:t>
              </a:r>
              <a:r>
                <a:rPr lang="en-US" sz="900" dirty="0" smtClean="0">
                  <a:solidFill>
                    <a:srgbClr val="9D90A0">
                      <a:lumMod val="75000"/>
                    </a:srgbClr>
                  </a:solidFill>
                  <a:latin typeface="Perpetua" pitchFamily="18" charset="0"/>
                  <a:ea typeface="Batang" pitchFamily="18" charset="-127"/>
                  <a:cs typeface="Iskoola Pota" pitchFamily="34" charset="0"/>
                </a:rPr>
                <a:t> Teaching in North Carolina </a:t>
              </a:r>
              <a:endParaRPr lang="en-US" sz="900" dirty="0">
                <a:solidFill>
                  <a:srgbClr val="9D90A0">
                    <a:lumMod val="75000"/>
                  </a:srgbClr>
                </a:solidFill>
                <a:latin typeface="Perpetua" pitchFamily="18" charset="0"/>
                <a:ea typeface="Batang" pitchFamily="18" charset="-127"/>
                <a:cs typeface="Iskoola Pota" pitchFamily="34" charset="0"/>
              </a:endParaRPr>
            </a:p>
          </p:txBody>
        </p:sp>
        <p:grpSp>
          <p:nvGrpSpPr>
            <p:cNvPr id="17" name="Group 16"/>
            <p:cNvGrpSpPr/>
            <p:nvPr/>
          </p:nvGrpSpPr>
          <p:grpSpPr>
            <a:xfrm rot="643092">
              <a:off x="2015011" y="4898538"/>
              <a:ext cx="510088" cy="337680"/>
              <a:chOff x="5551022" y="2140959"/>
              <a:chExt cx="510088" cy="337680"/>
            </a:xfrm>
          </p:grpSpPr>
          <p:sp>
            <p:nvSpPr>
              <p:cNvPr id="18" name="Can 17"/>
              <p:cNvSpPr/>
              <p:nvPr/>
            </p:nvSpPr>
            <p:spPr>
              <a:xfrm>
                <a:off x="5637675" y="2307897"/>
                <a:ext cx="291015" cy="161237"/>
              </a:xfrm>
              <a:prstGeom prst="can">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Parallelogram 18"/>
              <p:cNvSpPr/>
              <p:nvPr/>
            </p:nvSpPr>
            <p:spPr>
              <a:xfrm rot="642064">
                <a:off x="5551022" y="2140959"/>
                <a:ext cx="510088" cy="234203"/>
              </a:xfrm>
              <a:prstGeom prst="parallelogram">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20" name="Straight Connector 19"/>
              <p:cNvCxnSpPr/>
              <p:nvPr/>
            </p:nvCxnSpPr>
            <p:spPr>
              <a:xfrm flipH="1">
                <a:off x="6019800" y="2289923"/>
                <a:ext cx="80" cy="112516"/>
              </a:xfrm>
              <a:prstGeom prst="line">
                <a:avLst/>
              </a:prstGeom>
              <a:solidFill>
                <a:schemeClr val="accent3">
                  <a:lumMod val="40000"/>
                  <a:lumOff val="60000"/>
                </a:schemeClr>
              </a:solidFill>
              <a:ln w="12700">
                <a:solidFill>
                  <a:schemeClr val="accent3">
                    <a:lumMod val="40000"/>
                    <a:lumOff val="60000"/>
                  </a:schemeClr>
                </a:solidFill>
              </a:ln>
              <a:effectLst>
                <a:outerShdw blurRad="40000" dist="20000" dir="5400000" rotWithShape="0">
                  <a:srgbClr val="000000">
                    <a:alpha val="0"/>
                  </a:srgbClr>
                </a:outerShdw>
              </a:effectLst>
            </p:spPr>
            <p:style>
              <a:lnRef idx="2">
                <a:schemeClr val="accent3"/>
              </a:lnRef>
              <a:fillRef idx="0">
                <a:schemeClr val="accent3"/>
              </a:fillRef>
              <a:effectRef idx="1">
                <a:schemeClr val="accent3"/>
              </a:effectRef>
              <a:fontRef idx="minor">
                <a:schemeClr val="tx1"/>
              </a:fontRef>
            </p:style>
          </p:cxnSp>
          <p:sp>
            <p:nvSpPr>
              <p:cNvPr id="21" name="Isosceles Triangle 20"/>
              <p:cNvSpPr/>
              <p:nvPr/>
            </p:nvSpPr>
            <p:spPr>
              <a:xfrm>
                <a:off x="5995252" y="2376605"/>
                <a:ext cx="49095" cy="102034"/>
              </a:xfrm>
              <a:prstGeom prst="triangl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sp>
        <p:nvSpPr>
          <p:cNvPr id="22" name="Rectangle 2"/>
          <p:cNvSpPr txBox="1">
            <a:spLocks noChangeArrowheads="1"/>
          </p:cNvSpPr>
          <p:nvPr/>
        </p:nvSpPr>
        <p:spPr>
          <a:xfrm>
            <a:off x="1219200" y="2750688"/>
            <a:ext cx="6324600" cy="1066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400" b="1" dirty="0" smtClean="0">
                <a:solidFill>
                  <a:srgbClr val="FF0000"/>
                </a:solidFill>
                <a:latin typeface="Rockwell" panose="02060603020205020403" pitchFamily="18" charset="0"/>
              </a:rPr>
              <a:t>Supports</a:t>
            </a:r>
          </a:p>
        </p:txBody>
      </p:sp>
      <p:pic>
        <p:nvPicPr>
          <p:cNvPr id="31746" name="Picture 28" descr="Preparing-bookSM"/>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835791">
            <a:off x="7067096" y="298481"/>
            <a:ext cx="2020209" cy="2652824"/>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942931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0" y="5867400"/>
            <a:ext cx="9144000" cy="990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930152"/>
            <a:ext cx="2819399" cy="927847"/>
          </a:xfrm>
          <a:prstGeom prst="rect">
            <a:avLst/>
          </a:prstGeom>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6162935"/>
            <a:ext cx="3200400" cy="497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Rectangle 28"/>
          <p:cNvSpPr/>
          <p:nvPr/>
        </p:nvSpPr>
        <p:spPr>
          <a:xfrm flipH="1">
            <a:off x="8401050" y="3810000"/>
            <a:ext cx="304800" cy="676275"/>
          </a:xfrm>
          <a:prstGeom prst="rect">
            <a:avLst/>
          </a:prstGeom>
          <a:noFill/>
          <a:ln w="31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p:nvSpPr>
        <p:spPr>
          <a:xfrm flipH="1">
            <a:off x="8229600" y="4329111"/>
            <a:ext cx="304800" cy="67627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Rectangle 32"/>
          <p:cNvSpPr/>
          <p:nvPr/>
        </p:nvSpPr>
        <p:spPr>
          <a:xfrm flipH="1">
            <a:off x="8382000" y="4800600"/>
            <a:ext cx="466725" cy="9144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Content Placeholder 3"/>
          <p:cNvSpPr txBox="1">
            <a:spLocks/>
          </p:cNvSpPr>
          <p:nvPr/>
        </p:nvSpPr>
        <p:spPr>
          <a:xfrm>
            <a:off x="185737" y="1189037"/>
            <a:ext cx="4462463" cy="513556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endParaRPr lang="en-US" dirty="0" smtClean="0">
              <a:solidFill>
                <a:prstClr val="black">
                  <a:tint val="75000"/>
                </a:prstClr>
              </a:solidFill>
              <a:latin typeface="Rockwell" pitchFamily="18" charset="0"/>
            </a:endParaRPr>
          </a:p>
          <a:p>
            <a:pPr algn="l"/>
            <a:endParaRPr lang="en-US" dirty="0">
              <a:solidFill>
                <a:prstClr val="black">
                  <a:tint val="75000"/>
                </a:prstClr>
              </a:solidFill>
              <a:latin typeface="Rockwell" pitchFamily="18" charset="0"/>
            </a:endParaRPr>
          </a:p>
        </p:txBody>
      </p:sp>
      <p:sp>
        <p:nvSpPr>
          <p:cNvPr id="4" name="Title 3"/>
          <p:cNvSpPr>
            <a:spLocks noGrp="1"/>
          </p:cNvSpPr>
          <p:nvPr>
            <p:ph type="title"/>
          </p:nvPr>
        </p:nvSpPr>
        <p:spPr>
          <a:xfrm>
            <a:off x="-31295" y="-76200"/>
            <a:ext cx="9175295" cy="1143000"/>
          </a:xfrm>
          <a:solidFill>
            <a:schemeClr val="accent1">
              <a:lumMod val="75000"/>
            </a:schemeClr>
          </a:solidFill>
        </p:spPr>
        <p:txBody>
          <a:bodyPr/>
          <a:lstStyle/>
          <a:p>
            <a:r>
              <a:rPr lang="en-US" dirty="0" smtClean="0">
                <a:solidFill>
                  <a:schemeClr val="bg1"/>
                </a:solidFill>
                <a:latin typeface="Rockwell" pitchFamily="18" charset="0"/>
              </a:rPr>
              <a:t>Essential Frameworks</a:t>
            </a:r>
            <a:endParaRPr lang="en-US" dirty="0">
              <a:solidFill>
                <a:schemeClr val="bg1"/>
              </a:solidFill>
              <a:latin typeface="Rockwell" pitchFamily="18" charset="0"/>
            </a:endParaRPr>
          </a:p>
        </p:txBody>
      </p:sp>
      <p:sp>
        <p:nvSpPr>
          <p:cNvPr id="2" name="TextBox 1"/>
          <p:cNvSpPr txBox="1"/>
          <p:nvPr/>
        </p:nvSpPr>
        <p:spPr>
          <a:xfrm>
            <a:off x="185737" y="1371600"/>
            <a:ext cx="3929063" cy="2985433"/>
          </a:xfrm>
          <a:prstGeom prst="rect">
            <a:avLst/>
          </a:prstGeom>
          <a:noFill/>
        </p:spPr>
        <p:txBody>
          <a:bodyPr wrap="square" rtlCol="0">
            <a:spAutoFit/>
          </a:bodyPr>
          <a:lstStyle/>
          <a:p>
            <a:r>
              <a:rPr lang="en-US" sz="4000" dirty="0" smtClean="0">
                <a:solidFill>
                  <a:prstClr val="black"/>
                </a:solidFill>
                <a:latin typeface="Rockwell" panose="02060603020205020403" pitchFamily="18" charset="0"/>
              </a:rPr>
              <a:t>Culturally and linguistically responsive approaches</a:t>
            </a:r>
          </a:p>
          <a:p>
            <a:endParaRPr lang="en-US" sz="2800" dirty="0" smtClean="0">
              <a:solidFill>
                <a:prstClr val="black"/>
              </a:solidFill>
              <a:latin typeface="Georgia" panose="02040502050405020303" pitchFamily="18" charset="0"/>
            </a:endParaRPr>
          </a:p>
        </p:txBody>
      </p:sp>
      <p:pic>
        <p:nvPicPr>
          <p:cNvPr id="921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80769" y="1448821"/>
            <a:ext cx="4088907" cy="3614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891580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0" y="5867400"/>
            <a:ext cx="9144000" cy="990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930152"/>
            <a:ext cx="2819399" cy="927847"/>
          </a:xfrm>
          <a:prstGeom prst="rect">
            <a:avLst/>
          </a:prstGeom>
        </p:spPr>
      </p:pic>
      <p:sp>
        <p:nvSpPr>
          <p:cNvPr id="29" name="Rectangle 28"/>
          <p:cNvSpPr/>
          <p:nvPr/>
        </p:nvSpPr>
        <p:spPr>
          <a:xfrm flipH="1">
            <a:off x="8401050" y="3810000"/>
            <a:ext cx="304800" cy="676275"/>
          </a:xfrm>
          <a:prstGeom prst="rect">
            <a:avLst/>
          </a:prstGeom>
          <a:noFill/>
          <a:ln w="31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p:nvSpPr>
        <p:spPr>
          <a:xfrm flipH="1">
            <a:off x="8229600" y="4329111"/>
            <a:ext cx="304800" cy="67627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Rectangle 32"/>
          <p:cNvSpPr/>
          <p:nvPr/>
        </p:nvSpPr>
        <p:spPr>
          <a:xfrm flipH="1">
            <a:off x="8382000" y="4800600"/>
            <a:ext cx="466725" cy="9144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Content Placeholder 3"/>
          <p:cNvSpPr txBox="1">
            <a:spLocks/>
          </p:cNvSpPr>
          <p:nvPr/>
        </p:nvSpPr>
        <p:spPr>
          <a:xfrm>
            <a:off x="185737" y="1189037"/>
            <a:ext cx="4462463" cy="513556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endParaRPr lang="en-US" dirty="0" smtClean="0">
              <a:solidFill>
                <a:prstClr val="black">
                  <a:tint val="75000"/>
                </a:prstClr>
              </a:solidFill>
              <a:latin typeface="Rockwell" pitchFamily="18" charset="0"/>
            </a:endParaRPr>
          </a:p>
          <a:p>
            <a:pPr algn="l"/>
            <a:endParaRPr lang="en-US" dirty="0">
              <a:solidFill>
                <a:prstClr val="black">
                  <a:tint val="75000"/>
                </a:prstClr>
              </a:solidFill>
              <a:latin typeface="Rockwell" pitchFamily="18" charset="0"/>
            </a:endParaRPr>
          </a:p>
        </p:txBody>
      </p:sp>
      <p:sp>
        <p:nvSpPr>
          <p:cNvPr id="4" name="Title 3"/>
          <p:cNvSpPr>
            <a:spLocks noGrp="1"/>
          </p:cNvSpPr>
          <p:nvPr>
            <p:ph type="title"/>
          </p:nvPr>
        </p:nvSpPr>
        <p:spPr>
          <a:xfrm>
            <a:off x="-31295" y="-76200"/>
            <a:ext cx="9175295" cy="1143000"/>
          </a:xfrm>
          <a:solidFill>
            <a:schemeClr val="accent1">
              <a:lumMod val="75000"/>
            </a:schemeClr>
          </a:solidFill>
        </p:spPr>
        <p:txBody>
          <a:bodyPr/>
          <a:lstStyle/>
          <a:p>
            <a:r>
              <a:rPr lang="en-US" dirty="0" smtClean="0">
                <a:solidFill>
                  <a:schemeClr val="bg1"/>
                </a:solidFill>
                <a:latin typeface="Rockwell" pitchFamily="18" charset="0"/>
              </a:rPr>
              <a:t>NC Demographics </a:t>
            </a:r>
            <a:r>
              <a:rPr lang="en-US" sz="3600" dirty="0" smtClean="0">
                <a:solidFill>
                  <a:schemeClr val="bg1"/>
                </a:solidFill>
                <a:latin typeface="Rockwell" pitchFamily="18" charset="0"/>
              </a:rPr>
              <a:t>(children under 6)</a:t>
            </a:r>
            <a:endParaRPr lang="en-US" dirty="0">
              <a:solidFill>
                <a:schemeClr val="bg1"/>
              </a:solidFill>
              <a:latin typeface="Rockwell" pitchFamily="18" charset="0"/>
            </a:endParaRPr>
          </a:p>
        </p:txBody>
      </p:sp>
      <p:sp>
        <p:nvSpPr>
          <p:cNvPr id="2" name="TextBox 1"/>
          <p:cNvSpPr txBox="1"/>
          <p:nvPr/>
        </p:nvSpPr>
        <p:spPr>
          <a:xfrm>
            <a:off x="185737" y="1371600"/>
            <a:ext cx="7891463" cy="2739211"/>
          </a:xfrm>
          <a:prstGeom prst="rect">
            <a:avLst/>
          </a:prstGeom>
          <a:noFill/>
        </p:spPr>
        <p:txBody>
          <a:bodyPr wrap="square" rtlCol="0">
            <a:spAutoFit/>
          </a:bodyPr>
          <a:lstStyle/>
          <a:p>
            <a:r>
              <a:rPr lang="en-US" sz="3600" dirty="0" smtClean="0">
                <a:solidFill>
                  <a:prstClr val="black"/>
                </a:solidFill>
                <a:latin typeface="Rockwell" panose="02060603020205020403" pitchFamily="18" charset="0"/>
              </a:rPr>
              <a:t>White					53%</a:t>
            </a:r>
          </a:p>
          <a:p>
            <a:r>
              <a:rPr lang="en-US" sz="3600" dirty="0" smtClean="0">
                <a:solidFill>
                  <a:prstClr val="black"/>
                </a:solidFill>
                <a:latin typeface="Rockwell" panose="02060603020205020403" pitchFamily="18" charset="0"/>
              </a:rPr>
              <a:t>Black/African-American	22%</a:t>
            </a:r>
          </a:p>
          <a:p>
            <a:r>
              <a:rPr lang="en-US" sz="3600" dirty="0" smtClean="0">
                <a:solidFill>
                  <a:prstClr val="black"/>
                </a:solidFill>
                <a:latin typeface="Rockwell" panose="02060603020205020403" pitchFamily="18" charset="0"/>
              </a:rPr>
              <a:t>Hispanic/Latino			17%</a:t>
            </a:r>
          </a:p>
          <a:p>
            <a:r>
              <a:rPr lang="en-US" sz="3600" dirty="0" smtClean="0">
                <a:solidFill>
                  <a:prstClr val="black"/>
                </a:solidFill>
                <a:latin typeface="Rockwell" panose="02060603020205020403" pitchFamily="18" charset="0"/>
              </a:rPr>
              <a:t>		</a:t>
            </a:r>
          </a:p>
          <a:p>
            <a:endParaRPr lang="en-US" sz="2800" dirty="0" smtClean="0">
              <a:solidFill>
                <a:prstClr val="black"/>
              </a:solidFill>
              <a:latin typeface="Georgia" panose="02040502050405020303" pitchFamily="18" charset="0"/>
            </a:endParaRPr>
          </a:p>
        </p:txBody>
      </p:sp>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3285269"/>
            <a:ext cx="5940764" cy="2763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0482094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0" y="5867400"/>
            <a:ext cx="9144000" cy="990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930152"/>
            <a:ext cx="2819399" cy="927847"/>
          </a:xfrm>
          <a:prstGeom prst="rect">
            <a:avLst/>
          </a:prstGeom>
        </p:spPr>
      </p:pic>
      <p:sp>
        <p:nvSpPr>
          <p:cNvPr id="29" name="Rectangle 28"/>
          <p:cNvSpPr/>
          <p:nvPr/>
        </p:nvSpPr>
        <p:spPr>
          <a:xfrm flipH="1">
            <a:off x="8401050" y="3810000"/>
            <a:ext cx="304800" cy="676275"/>
          </a:xfrm>
          <a:prstGeom prst="rect">
            <a:avLst/>
          </a:prstGeom>
          <a:noFill/>
          <a:ln w="31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p:nvSpPr>
        <p:spPr>
          <a:xfrm flipH="1">
            <a:off x="8229600" y="4329111"/>
            <a:ext cx="304800" cy="67627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Rectangle 32"/>
          <p:cNvSpPr/>
          <p:nvPr/>
        </p:nvSpPr>
        <p:spPr>
          <a:xfrm flipH="1">
            <a:off x="8382000" y="4800600"/>
            <a:ext cx="466725" cy="9144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Content Placeholder 3"/>
          <p:cNvSpPr txBox="1">
            <a:spLocks/>
          </p:cNvSpPr>
          <p:nvPr/>
        </p:nvSpPr>
        <p:spPr>
          <a:xfrm>
            <a:off x="185737" y="1189037"/>
            <a:ext cx="4462463" cy="513556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endParaRPr lang="en-US" dirty="0" smtClean="0">
              <a:solidFill>
                <a:prstClr val="black">
                  <a:tint val="75000"/>
                </a:prstClr>
              </a:solidFill>
              <a:latin typeface="Rockwell" pitchFamily="18" charset="0"/>
            </a:endParaRPr>
          </a:p>
          <a:p>
            <a:pPr algn="l"/>
            <a:endParaRPr lang="en-US" dirty="0">
              <a:solidFill>
                <a:prstClr val="black">
                  <a:tint val="75000"/>
                </a:prstClr>
              </a:solidFill>
              <a:latin typeface="Rockwell" pitchFamily="18" charset="0"/>
            </a:endParaRPr>
          </a:p>
        </p:txBody>
      </p:sp>
      <p:sp>
        <p:nvSpPr>
          <p:cNvPr id="4" name="Title 3"/>
          <p:cNvSpPr>
            <a:spLocks noGrp="1"/>
          </p:cNvSpPr>
          <p:nvPr>
            <p:ph type="title"/>
          </p:nvPr>
        </p:nvSpPr>
        <p:spPr>
          <a:xfrm>
            <a:off x="-31295" y="-76200"/>
            <a:ext cx="9175295" cy="1143000"/>
          </a:xfrm>
          <a:solidFill>
            <a:schemeClr val="accent1">
              <a:lumMod val="75000"/>
            </a:schemeClr>
          </a:solidFill>
        </p:spPr>
        <p:txBody>
          <a:bodyPr/>
          <a:lstStyle/>
          <a:p>
            <a:r>
              <a:rPr lang="en-US" dirty="0" smtClean="0">
                <a:solidFill>
                  <a:schemeClr val="bg1"/>
                </a:solidFill>
                <a:latin typeface="Rockwell" pitchFamily="18" charset="0"/>
              </a:rPr>
              <a:t>NC Demographics</a:t>
            </a:r>
            <a:endParaRPr lang="en-US" dirty="0">
              <a:solidFill>
                <a:schemeClr val="bg1"/>
              </a:solidFill>
              <a:latin typeface="Rockwell" pitchFamily="18" charset="0"/>
            </a:endParaRPr>
          </a:p>
        </p:txBody>
      </p:sp>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2335211"/>
            <a:ext cx="2968625" cy="267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1078357"/>
            <a:ext cx="3432175" cy="3157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3886200" y="2209800"/>
            <a:ext cx="4267200" cy="3323987"/>
          </a:xfrm>
          <a:prstGeom prst="rect">
            <a:avLst/>
          </a:prstGeom>
        </p:spPr>
        <p:txBody>
          <a:bodyPr wrap="square">
            <a:spAutoFit/>
          </a:bodyPr>
          <a:lstStyle/>
          <a:p>
            <a:pPr lvl="0"/>
            <a:r>
              <a:rPr lang="en-US" sz="3500" dirty="0">
                <a:solidFill>
                  <a:prstClr val="black"/>
                </a:solidFill>
                <a:latin typeface="Calibri" panose="020F0502020204030204" pitchFamily="34" charset="0"/>
              </a:rPr>
              <a:t>In </a:t>
            </a:r>
            <a:r>
              <a:rPr lang="en-US" sz="3500" dirty="0" smtClean="0">
                <a:solidFill>
                  <a:prstClr val="black"/>
                </a:solidFill>
                <a:latin typeface="Calibri" panose="020F0502020204030204" pitchFamily="34" charset="0"/>
              </a:rPr>
              <a:t>NC, </a:t>
            </a:r>
            <a:r>
              <a:rPr lang="en-US" sz="3500" dirty="0">
                <a:solidFill>
                  <a:prstClr val="black"/>
                </a:solidFill>
                <a:latin typeface="Calibri" panose="020F0502020204030204" pitchFamily="34" charset="0"/>
              </a:rPr>
              <a:t>25% of young children live in poverty, defined as income below 100% of the federal poverty level.</a:t>
            </a:r>
          </a:p>
        </p:txBody>
      </p:sp>
      <p:pic>
        <p:nvPicPr>
          <p:cNvPr id="1229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6842" y="6112668"/>
            <a:ext cx="3200400" cy="50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049641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0" y="5867400"/>
            <a:ext cx="9144000" cy="990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930152"/>
            <a:ext cx="2819399" cy="927847"/>
          </a:xfrm>
          <a:prstGeom prst="rect">
            <a:avLst/>
          </a:prstGeom>
        </p:spPr>
      </p:pic>
      <p:sp>
        <p:nvSpPr>
          <p:cNvPr id="29" name="Rectangle 28"/>
          <p:cNvSpPr/>
          <p:nvPr/>
        </p:nvSpPr>
        <p:spPr>
          <a:xfrm flipH="1">
            <a:off x="8401050" y="3810000"/>
            <a:ext cx="304800" cy="676275"/>
          </a:xfrm>
          <a:prstGeom prst="rect">
            <a:avLst/>
          </a:prstGeom>
          <a:noFill/>
          <a:ln w="31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p:nvSpPr>
        <p:spPr>
          <a:xfrm flipH="1">
            <a:off x="8229600" y="4329111"/>
            <a:ext cx="304800" cy="67627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Rectangle 32"/>
          <p:cNvSpPr/>
          <p:nvPr/>
        </p:nvSpPr>
        <p:spPr>
          <a:xfrm flipH="1">
            <a:off x="8382000" y="4800600"/>
            <a:ext cx="466725" cy="9144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Content Placeholder 3"/>
          <p:cNvSpPr txBox="1">
            <a:spLocks/>
          </p:cNvSpPr>
          <p:nvPr/>
        </p:nvSpPr>
        <p:spPr>
          <a:xfrm>
            <a:off x="185737" y="1189037"/>
            <a:ext cx="4462463" cy="513556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endParaRPr lang="en-US" dirty="0" smtClean="0">
              <a:solidFill>
                <a:prstClr val="black">
                  <a:tint val="75000"/>
                </a:prstClr>
              </a:solidFill>
              <a:latin typeface="Rockwell" pitchFamily="18" charset="0"/>
            </a:endParaRPr>
          </a:p>
          <a:p>
            <a:pPr algn="l"/>
            <a:endParaRPr lang="en-US" dirty="0">
              <a:solidFill>
                <a:prstClr val="black">
                  <a:tint val="75000"/>
                </a:prstClr>
              </a:solidFill>
              <a:latin typeface="Rockwell" pitchFamily="18" charset="0"/>
            </a:endParaRPr>
          </a:p>
        </p:txBody>
      </p:sp>
      <p:sp>
        <p:nvSpPr>
          <p:cNvPr id="4" name="Title 3"/>
          <p:cNvSpPr>
            <a:spLocks noGrp="1"/>
          </p:cNvSpPr>
          <p:nvPr>
            <p:ph type="title"/>
          </p:nvPr>
        </p:nvSpPr>
        <p:spPr>
          <a:xfrm>
            <a:off x="-31295" y="-76200"/>
            <a:ext cx="9175295" cy="1143000"/>
          </a:xfrm>
          <a:solidFill>
            <a:schemeClr val="accent1">
              <a:lumMod val="75000"/>
            </a:schemeClr>
          </a:solidFill>
        </p:spPr>
        <p:txBody>
          <a:bodyPr/>
          <a:lstStyle/>
          <a:p>
            <a:r>
              <a:rPr lang="en-US" sz="3200" dirty="0" smtClean="0">
                <a:solidFill>
                  <a:schemeClr val="bg1"/>
                </a:solidFill>
                <a:latin typeface="Rockwell" pitchFamily="18" charset="0"/>
              </a:rPr>
              <a:t>NC needs early childhood professionals who . . .</a:t>
            </a:r>
            <a:endParaRPr lang="en-US" sz="3200" dirty="0">
              <a:solidFill>
                <a:schemeClr val="bg1"/>
              </a:solidFill>
              <a:latin typeface="Rockwell" pitchFamily="18" charset="0"/>
            </a:endParaRPr>
          </a:p>
        </p:txBody>
      </p:sp>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2335210"/>
            <a:ext cx="2968625" cy="267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85737" y="1219200"/>
            <a:ext cx="8043863" cy="4376583"/>
          </a:xfrm>
          <a:prstGeom prst="rect">
            <a:avLst/>
          </a:prstGeom>
        </p:spPr>
        <p:txBody>
          <a:bodyPr wrap="square">
            <a:spAutoFit/>
          </a:bodyPr>
          <a:lstStyle/>
          <a:p>
            <a:pPr marL="342900" marR="0" lvl="0" indent="-342900" defTabSz="914400" eaLnBrk="1" fontAlgn="auto" latinLnBrk="0" hangingPunct="1">
              <a:lnSpc>
                <a:spcPct val="100000"/>
              </a:lnSpc>
              <a:spcBef>
                <a:spcPct val="20000"/>
              </a:spcBef>
              <a:spcAft>
                <a:spcPts val="0"/>
              </a:spcAft>
              <a:buClrTx/>
              <a:buSzTx/>
              <a:buFont typeface="Arial" pitchFamily="34" charset="0"/>
              <a:buChar char="•"/>
              <a:tabLst/>
              <a:defRPr/>
            </a:pPr>
            <a:r>
              <a:rPr kumimoji="0" lang="en-US" sz="3000" b="0" i="0" u="none" strike="noStrike" kern="0" cap="none" spc="0" normalizeH="0" baseline="0" noProof="0" dirty="0" smtClean="0">
                <a:ln>
                  <a:noFill/>
                </a:ln>
                <a:solidFill>
                  <a:prstClr val="black"/>
                </a:solidFill>
                <a:effectLst/>
                <a:uLnTx/>
                <a:uFillTx/>
              </a:rPr>
              <a:t>Have high expectations for each child</a:t>
            </a:r>
          </a:p>
          <a:p>
            <a:pPr marL="342900" marR="0" lvl="0" indent="-342900" defTabSz="914400" eaLnBrk="1" fontAlgn="auto" latinLnBrk="0" hangingPunct="1">
              <a:lnSpc>
                <a:spcPct val="100000"/>
              </a:lnSpc>
              <a:spcBef>
                <a:spcPct val="20000"/>
              </a:spcBef>
              <a:spcAft>
                <a:spcPts val="0"/>
              </a:spcAft>
              <a:buClrTx/>
              <a:buSzTx/>
              <a:buFont typeface="Arial" pitchFamily="34" charset="0"/>
              <a:buChar char="•"/>
              <a:tabLst/>
              <a:defRPr/>
            </a:pPr>
            <a:endParaRPr kumimoji="0" lang="en-US" sz="1400" b="0" i="0" u="none" strike="noStrike" kern="0" cap="none" spc="0" normalizeH="0" baseline="0" noProof="0" dirty="0" smtClean="0">
              <a:ln>
                <a:noFill/>
              </a:ln>
              <a:solidFill>
                <a:prstClr val="black"/>
              </a:solidFill>
              <a:effectLst/>
              <a:uLnTx/>
              <a:uFillTx/>
            </a:endParaRPr>
          </a:p>
          <a:p>
            <a:pPr marL="342900" marR="0" lvl="0" indent="-342900" defTabSz="914400" eaLnBrk="1" fontAlgn="auto" latinLnBrk="0" hangingPunct="1">
              <a:lnSpc>
                <a:spcPct val="100000"/>
              </a:lnSpc>
              <a:spcBef>
                <a:spcPct val="20000"/>
              </a:spcBef>
              <a:spcAft>
                <a:spcPts val="0"/>
              </a:spcAft>
              <a:buClrTx/>
              <a:buSzTx/>
              <a:buFont typeface="Arial" pitchFamily="34" charset="0"/>
              <a:buChar char="•"/>
              <a:tabLst/>
              <a:defRPr/>
            </a:pPr>
            <a:r>
              <a:rPr kumimoji="0" lang="en-US" sz="3000" b="0" i="0" u="none" strike="noStrike" kern="0" cap="none" spc="0" normalizeH="0" baseline="0" noProof="0" dirty="0" smtClean="0">
                <a:ln>
                  <a:noFill/>
                </a:ln>
                <a:solidFill>
                  <a:prstClr val="black"/>
                </a:solidFill>
                <a:effectLst/>
                <a:uLnTx/>
                <a:uFillTx/>
              </a:rPr>
              <a:t>Know how to connect with families who are culturally and linguistically diverse</a:t>
            </a:r>
          </a:p>
          <a:p>
            <a:pPr marR="0" lvl="0" defTabSz="914400" eaLnBrk="1" fontAlgn="auto" latinLnBrk="0" hangingPunct="1">
              <a:lnSpc>
                <a:spcPct val="100000"/>
              </a:lnSpc>
              <a:spcBef>
                <a:spcPct val="20000"/>
              </a:spcBef>
              <a:spcAft>
                <a:spcPts val="0"/>
              </a:spcAft>
              <a:buClrTx/>
              <a:buSzTx/>
              <a:tabLst/>
              <a:defRPr/>
            </a:pPr>
            <a:endParaRPr kumimoji="0" lang="en-US" sz="1400" b="0" i="0" u="none" strike="noStrike" kern="0" cap="none" spc="0" normalizeH="0" baseline="0" noProof="0" dirty="0" smtClean="0">
              <a:ln>
                <a:noFill/>
              </a:ln>
              <a:solidFill>
                <a:prstClr val="black"/>
              </a:solidFill>
              <a:effectLst/>
              <a:uLnTx/>
              <a:uFillTx/>
            </a:endParaRPr>
          </a:p>
          <a:p>
            <a:pPr marL="342900" marR="0" lvl="0" indent="-342900" defTabSz="914400" eaLnBrk="1" fontAlgn="auto" latinLnBrk="0" hangingPunct="1">
              <a:lnSpc>
                <a:spcPct val="100000"/>
              </a:lnSpc>
              <a:spcBef>
                <a:spcPct val="20000"/>
              </a:spcBef>
              <a:spcAft>
                <a:spcPts val="0"/>
              </a:spcAft>
              <a:buClrTx/>
              <a:buSzTx/>
              <a:buFont typeface="Arial" pitchFamily="34" charset="0"/>
              <a:buChar char="•"/>
              <a:tabLst/>
              <a:defRPr/>
            </a:pPr>
            <a:r>
              <a:rPr kumimoji="0" lang="en-US" sz="3000" b="0" i="0" u="none" strike="noStrike" kern="0" cap="none" spc="0" normalizeH="0" baseline="0" noProof="0" dirty="0" smtClean="0">
                <a:ln>
                  <a:noFill/>
                </a:ln>
                <a:solidFill>
                  <a:prstClr val="black"/>
                </a:solidFill>
                <a:effectLst/>
                <a:uLnTx/>
                <a:uFillTx/>
              </a:rPr>
              <a:t>Know about environments and interactions that support young learners who are diverse</a:t>
            </a:r>
          </a:p>
          <a:p>
            <a:pPr marL="342900" marR="0" lvl="0" indent="-342900" defTabSz="914400" eaLnBrk="1" fontAlgn="auto" latinLnBrk="0" hangingPunct="1">
              <a:lnSpc>
                <a:spcPct val="100000"/>
              </a:lnSpc>
              <a:spcBef>
                <a:spcPct val="20000"/>
              </a:spcBef>
              <a:spcAft>
                <a:spcPts val="0"/>
              </a:spcAft>
              <a:buClrTx/>
              <a:buSzTx/>
              <a:buFont typeface="Arial" pitchFamily="34" charset="0"/>
              <a:buChar char="•"/>
              <a:tabLst/>
              <a:defRPr/>
            </a:pPr>
            <a:endParaRPr kumimoji="0" lang="en-US" sz="1400" b="0" i="0" u="none" strike="noStrike" kern="0" cap="none" spc="0" normalizeH="0" baseline="0" noProof="0" dirty="0" smtClean="0">
              <a:ln>
                <a:noFill/>
              </a:ln>
              <a:solidFill>
                <a:prstClr val="black"/>
              </a:solidFill>
              <a:effectLst/>
              <a:uLnTx/>
              <a:uFillTx/>
            </a:endParaRPr>
          </a:p>
          <a:p>
            <a:pPr marL="342900" marR="0" lvl="0" indent="-342900" defTabSz="914400" eaLnBrk="1" fontAlgn="auto" latinLnBrk="0" hangingPunct="1">
              <a:lnSpc>
                <a:spcPct val="100000"/>
              </a:lnSpc>
              <a:spcBef>
                <a:spcPct val="20000"/>
              </a:spcBef>
              <a:spcAft>
                <a:spcPts val="0"/>
              </a:spcAft>
              <a:buClrTx/>
              <a:buSzTx/>
              <a:buFont typeface="Arial" pitchFamily="34" charset="0"/>
              <a:buChar char="•"/>
              <a:tabLst/>
              <a:defRPr/>
            </a:pPr>
            <a:r>
              <a:rPr kumimoji="0" lang="en-US" sz="3000" b="0" i="0" u="none" strike="noStrike" kern="0" cap="none" spc="0" normalizeH="0" baseline="0" noProof="0" dirty="0" smtClean="0">
                <a:ln>
                  <a:noFill/>
                </a:ln>
                <a:solidFill>
                  <a:prstClr val="black"/>
                </a:solidFill>
                <a:effectLst/>
                <a:uLnTx/>
                <a:uFillTx/>
              </a:rPr>
              <a:t>Know how to use culturally and linguistically relevant, respectful and responsive practices</a:t>
            </a:r>
          </a:p>
        </p:txBody>
      </p:sp>
    </p:spTree>
    <p:extLst>
      <p:ext uri="{BB962C8B-B14F-4D97-AF65-F5344CB8AC3E}">
        <p14:creationId xmlns:p14="http://schemas.microsoft.com/office/powerpoint/2010/main" val="162972751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3010" y="0"/>
            <a:ext cx="9144000" cy="1295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Title 6"/>
          <p:cNvSpPr>
            <a:spLocks noGrp="1"/>
          </p:cNvSpPr>
          <p:nvPr>
            <p:ph type="title" idx="4294967295"/>
          </p:nvPr>
        </p:nvSpPr>
        <p:spPr>
          <a:xfrm>
            <a:off x="0" y="0"/>
            <a:ext cx="9144000" cy="1219200"/>
          </a:xfrm>
        </p:spPr>
        <p:txBody>
          <a:bodyPr/>
          <a:lstStyle/>
          <a:p>
            <a:r>
              <a:rPr lang="en-US" dirty="0" smtClean="0">
                <a:solidFill>
                  <a:schemeClr val="bg1"/>
                </a:solidFill>
                <a:latin typeface="Rockwell" panose="02060603020205020403" pitchFamily="18" charset="0"/>
              </a:rPr>
              <a:t>Welcome and </a:t>
            </a:r>
            <a:br>
              <a:rPr lang="en-US" dirty="0" smtClean="0">
                <a:solidFill>
                  <a:schemeClr val="bg1"/>
                </a:solidFill>
                <a:latin typeface="Rockwell" panose="02060603020205020403" pitchFamily="18" charset="0"/>
              </a:rPr>
            </a:br>
            <a:r>
              <a:rPr lang="en-US" dirty="0" smtClean="0">
                <a:solidFill>
                  <a:schemeClr val="bg1"/>
                </a:solidFill>
                <a:latin typeface="Rockwell" panose="02060603020205020403" pitchFamily="18" charset="0"/>
              </a:rPr>
              <a:t>Introductions</a:t>
            </a:r>
            <a:endParaRPr lang="en-US" dirty="0">
              <a:solidFill>
                <a:schemeClr val="bg1"/>
              </a:solidFill>
              <a:latin typeface="Rockwell" panose="02060603020205020403" pitchFamily="18" charset="0"/>
            </a:endParaRPr>
          </a:p>
        </p:txBody>
      </p:sp>
      <p:sp>
        <p:nvSpPr>
          <p:cNvPr id="16" name="Rectangle 15"/>
          <p:cNvSpPr/>
          <p:nvPr/>
        </p:nvSpPr>
        <p:spPr>
          <a:xfrm>
            <a:off x="0" y="5867400"/>
            <a:ext cx="9144000" cy="990600"/>
          </a:xfrm>
          <a:prstGeom prst="rect">
            <a:avLst/>
          </a:prstGeom>
          <a:solidFill>
            <a:srgbClr val="7F8FA9"/>
          </a:solidFill>
          <a:ln w="25400" cap="flat" cmpd="sng" algn="ctr">
            <a:noFill/>
            <a:prstDash val="solid"/>
          </a:ln>
          <a:effectLst/>
        </p:spPr>
        <p:txBody>
          <a:bodyPr rtlCol="0" anchor="ctr"/>
          <a:lstStyle/>
          <a:p>
            <a:pPr algn="ctr">
              <a:defRPr/>
            </a:pPr>
            <a:endParaRPr lang="en-US" kern="0">
              <a:solidFill>
                <a:prstClr val="white"/>
              </a:solidFill>
            </a:endParaRPr>
          </a:p>
        </p:txBody>
      </p:sp>
      <p:pic>
        <p:nvPicPr>
          <p:cNvPr id="1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6207760"/>
            <a:ext cx="3200400" cy="497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8" name="Group 17"/>
          <p:cNvGrpSpPr/>
          <p:nvPr/>
        </p:nvGrpSpPr>
        <p:grpSpPr>
          <a:xfrm>
            <a:off x="76200" y="5867400"/>
            <a:ext cx="3581400" cy="971094"/>
            <a:chOff x="727568" y="4898538"/>
            <a:chExt cx="3581400" cy="971094"/>
          </a:xfrm>
        </p:grpSpPr>
        <p:sp>
          <p:nvSpPr>
            <p:cNvPr id="19" name="TextBox 18"/>
            <p:cNvSpPr txBox="1"/>
            <p:nvPr/>
          </p:nvSpPr>
          <p:spPr>
            <a:xfrm>
              <a:off x="871335" y="5035898"/>
              <a:ext cx="3361433" cy="769441"/>
            </a:xfrm>
            <a:prstGeom prst="rect">
              <a:avLst/>
            </a:prstGeom>
            <a:noFill/>
          </p:spPr>
          <p:txBody>
            <a:bodyPr wrap="none" rtlCol="0">
              <a:spAutoFit/>
            </a:bodyPr>
            <a:lstStyle/>
            <a:p>
              <a:pPr>
                <a:defRPr/>
              </a:pPr>
              <a:r>
                <a:rPr lang="en-US" sz="4400" b="1" kern="0" dirty="0">
                  <a:solidFill>
                    <a:srgbClr val="297FD5">
                      <a:lumMod val="75000"/>
                    </a:srgbClr>
                  </a:solidFill>
                  <a:latin typeface="Rockwell" pitchFamily="18" charset="0"/>
                  <a:cs typeface="Narkisim" pitchFamily="34" charset="-79"/>
                </a:rPr>
                <a:t>SCRIPT-NC</a:t>
              </a:r>
            </a:p>
          </p:txBody>
        </p:sp>
        <p:sp>
          <p:nvSpPr>
            <p:cNvPr id="20" name="Rectangle 19"/>
            <p:cNvSpPr/>
            <p:nvPr/>
          </p:nvSpPr>
          <p:spPr>
            <a:xfrm>
              <a:off x="727568" y="5638800"/>
              <a:ext cx="3581400" cy="230832"/>
            </a:xfrm>
            <a:prstGeom prst="rect">
              <a:avLst/>
            </a:prstGeom>
          </p:spPr>
          <p:txBody>
            <a:bodyPr wrap="square">
              <a:spAutoFit/>
            </a:bodyPr>
            <a:lstStyle/>
            <a:p>
              <a:pPr algn="ctr">
                <a:defRPr/>
              </a:pPr>
              <a:r>
                <a:rPr lang="en-US" sz="900" kern="0" dirty="0">
                  <a:solidFill>
                    <a:srgbClr val="9D90A0">
                      <a:lumMod val="75000"/>
                    </a:srgbClr>
                  </a:solidFill>
                  <a:latin typeface="Perpetua" pitchFamily="18" charset="0"/>
                  <a:ea typeface="Batang" pitchFamily="18" charset="-127"/>
                  <a:cs typeface="Iskoola Pota" pitchFamily="34" charset="0"/>
                </a:rPr>
                <a:t>Supporting Change and Reform in </a:t>
              </a:r>
              <a:r>
                <a:rPr lang="en-US" sz="900" kern="0" dirty="0" err="1">
                  <a:solidFill>
                    <a:srgbClr val="9D90A0">
                      <a:lumMod val="75000"/>
                    </a:srgbClr>
                  </a:solidFill>
                  <a:latin typeface="Perpetua" pitchFamily="18" charset="0"/>
                  <a:ea typeface="Batang" pitchFamily="18" charset="-127"/>
                  <a:cs typeface="Iskoola Pota" pitchFamily="34" charset="0"/>
                </a:rPr>
                <a:t>Preservice</a:t>
              </a:r>
              <a:r>
                <a:rPr lang="en-US" sz="900" kern="0" dirty="0">
                  <a:solidFill>
                    <a:srgbClr val="9D90A0">
                      <a:lumMod val="75000"/>
                    </a:srgbClr>
                  </a:solidFill>
                  <a:latin typeface="Perpetua" pitchFamily="18" charset="0"/>
                  <a:ea typeface="Batang" pitchFamily="18" charset="-127"/>
                  <a:cs typeface="Iskoola Pota" pitchFamily="34" charset="0"/>
                </a:rPr>
                <a:t> Teaching in North Carolina </a:t>
              </a:r>
            </a:p>
          </p:txBody>
        </p:sp>
        <p:grpSp>
          <p:nvGrpSpPr>
            <p:cNvPr id="21" name="Group 20"/>
            <p:cNvGrpSpPr/>
            <p:nvPr/>
          </p:nvGrpSpPr>
          <p:grpSpPr>
            <a:xfrm rot="643092">
              <a:off x="2015011" y="4898538"/>
              <a:ext cx="510088" cy="337680"/>
              <a:chOff x="5551022" y="2140959"/>
              <a:chExt cx="510088" cy="337680"/>
            </a:xfrm>
          </p:grpSpPr>
          <p:sp>
            <p:nvSpPr>
              <p:cNvPr id="22" name="Can 21"/>
              <p:cNvSpPr/>
              <p:nvPr/>
            </p:nvSpPr>
            <p:spPr>
              <a:xfrm>
                <a:off x="5637675" y="2307897"/>
                <a:ext cx="291015" cy="161237"/>
              </a:xfrm>
              <a:prstGeom prst="can">
                <a:avLst/>
              </a:prstGeom>
              <a:solidFill>
                <a:srgbClr val="7F8FA9">
                  <a:lumMod val="40000"/>
                  <a:lumOff val="60000"/>
                </a:srgbClr>
              </a:solidFill>
              <a:ln w="25400" cap="flat" cmpd="sng" algn="ctr">
                <a:noFill/>
                <a:prstDash val="solid"/>
              </a:ln>
              <a:effectLst/>
            </p:spPr>
            <p:txBody>
              <a:bodyPr rtlCol="0" anchor="ctr"/>
              <a:lstStyle/>
              <a:p>
                <a:pPr algn="ctr">
                  <a:defRPr/>
                </a:pPr>
                <a:endParaRPr lang="en-US" kern="0">
                  <a:solidFill>
                    <a:prstClr val="white"/>
                  </a:solidFill>
                </a:endParaRPr>
              </a:p>
            </p:txBody>
          </p:sp>
          <p:sp>
            <p:nvSpPr>
              <p:cNvPr id="23" name="Parallelogram 22"/>
              <p:cNvSpPr/>
              <p:nvPr/>
            </p:nvSpPr>
            <p:spPr>
              <a:xfrm rot="642064">
                <a:off x="5551022" y="2140959"/>
                <a:ext cx="510088" cy="234203"/>
              </a:xfrm>
              <a:prstGeom prst="parallelogram">
                <a:avLst/>
              </a:prstGeom>
              <a:solidFill>
                <a:srgbClr val="7F8FA9">
                  <a:lumMod val="40000"/>
                  <a:lumOff val="60000"/>
                </a:srgbClr>
              </a:solidFill>
              <a:ln w="25400" cap="flat" cmpd="sng" algn="ctr">
                <a:noFill/>
                <a:prstDash val="solid"/>
              </a:ln>
              <a:effectLst/>
            </p:spPr>
            <p:txBody>
              <a:bodyPr rtlCol="0" anchor="ctr"/>
              <a:lstStyle/>
              <a:p>
                <a:pPr algn="ctr">
                  <a:defRPr/>
                </a:pPr>
                <a:endParaRPr lang="en-US" kern="0">
                  <a:solidFill>
                    <a:prstClr val="white"/>
                  </a:solidFill>
                </a:endParaRPr>
              </a:p>
            </p:txBody>
          </p:sp>
          <p:cxnSp>
            <p:nvCxnSpPr>
              <p:cNvPr id="24" name="Straight Connector 23"/>
              <p:cNvCxnSpPr/>
              <p:nvPr/>
            </p:nvCxnSpPr>
            <p:spPr>
              <a:xfrm flipH="1">
                <a:off x="6019800" y="2289923"/>
                <a:ext cx="80" cy="112516"/>
              </a:xfrm>
              <a:prstGeom prst="line">
                <a:avLst/>
              </a:prstGeom>
              <a:solidFill>
                <a:srgbClr val="7F8FA9">
                  <a:lumMod val="40000"/>
                  <a:lumOff val="60000"/>
                </a:srgbClr>
              </a:solidFill>
              <a:ln w="12700" cap="flat" cmpd="sng" algn="ctr">
                <a:solidFill>
                  <a:srgbClr val="7F8FA9">
                    <a:lumMod val="40000"/>
                    <a:lumOff val="60000"/>
                  </a:srgbClr>
                </a:solidFill>
                <a:prstDash val="solid"/>
              </a:ln>
              <a:effectLst>
                <a:outerShdw blurRad="40000" dist="20000" dir="5400000" rotWithShape="0">
                  <a:srgbClr val="000000">
                    <a:alpha val="0"/>
                  </a:srgbClr>
                </a:outerShdw>
              </a:effectLst>
            </p:spPr>
          </p:cxnSp>
          <p:sp>
            <p:nvSpPr>
              <p:cNvPr id="25" name="Isosceles Triangle 24"/>
              <p:cNvSpPr/>
              <p:nvPr/>
            </p:nvSpPr>
            <p:spPr>
              <a:xfrm>
                <a:off x="5995252" y="2376605"/>
                <a:ext cx="49095" cy="102034"/>
              </a:xfrm>
              <a:prstGeom prst="triangle">
                <a:avLst/>
              </a:prstGeom>
              <a:solidFill>
                <a:srgbClr val="7F8FA9">
                  <a:lumMod val="40000"/>
                  <a:lumOff val="60000"/>
                </a:srgbClr>
              </a:solidFill>
              <a:ln w="25400" cap="flat" cmpd="sng" algn="ctr">
                <a:noFill/>
                <a:prstDash val="solid"/>
              </a:ln>
              <a:effectLst/>
            </p:spPr>
            <p:txBody>
              <a:bodyPr rtlCol="0" anchor="ctr"/>
              <a:lstStyle/>
              <a:p>
                <a:pPr algn="ctr">
                  <a:defRPr/>
                </a:pPr>
                <a:endParaRPr lang="en-US" kern="0">
                  <a:solidFill>
                    <a:prstClr val="white"/>
                  </a:solidFill>
                </a:endParaRPr>
              </a:p>
            </p:txBody>
          </p:sp>
        </p:grpSp>
      </p:gr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9046" y="4054987"/>
            <a:ext cx="2812852" cy="189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39046" y="2246050"/>
            <a:ext cx="2812852" cy="1808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39046" y="152400"/>
            <a:ext cx="2812852"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19967" y="1600200"/>
            <a:ext cx="5647433" cy="3539430"/>
          </a:xfrm>
          <a:prstGeom prst="rect">
            <a:avLst/>
          </a:prstGeom>
          <a:noFill/>
        </p:spPr>
        <p:txBody>
          <a:bodyPr wrap="square" rtlCol="0">
            <a:spAutoFit/>
          </a:bodyPr>
          <a:lstStyle/>
          <a:p>
            <a:pPr marL="285750" indent="-285750">
              <a:buFont typeface="Arial" panose="020B0604020202020204" pitchFamily="34" charset="0"/>
              <a:buChar char="•"/>
            </a:pPr>
            <a:r>
              <a:rPr lang="en-US" sz="3200" dirty="0" smtClean="0">
                <a:latin typeface="Rockwell" panose="02060603020205020403" pitchFamily="18" charset="0"/>
              </a:rPr>
              <a:t>Name</a:t>
            </a:r>
          </a:p>
          <a:p>
            <a:pPr marL="285750" indent="-285750">
              <a:buFont typeface="Arial" panose="020B0604020202020204" pitchFamily="34" charset="0"/>
              <a:buChar char="•"/>
            </a:pPr>
            <a:endParaRPr lang="en-US" sz="3200" dirty="0">
              <a:latin typeface="Rockwell" panose="02060603020205020403" pitchFamily="18" charset="0"/>
            </a:endParaRPr>
          </a:p>
          <a:p>
            <a:pPr marL="285750" indent="-285750">
              <a:buFont typeface="Arial" panose="020B0604020202020204" pitchFamily="34" charset="0"/>
              <a:buChar char="•"/>
            </a:pPr>
            <a:r>
              <a:rPr lang="en-US" sz="3200" dirty="0" smtClean="0">
                <a:latin typeface="Rockwell" panose="02060603020205020403" pitchFamily="18" charset="0"/>
              </a:rPr>
              <a:t>Professional role and location</a:t>
            </a:r>
          </a:p>
          <a:p>
            <a:pPr marL="285750" indent="-285750">
              <a:buFont typeface="Arial" panose="020B0604020202020204" pitchFamily="34" charset="0"/>
              <a:buChar char="•"/>
            </a:pPr>
            <a:endParaRPr lang="en-US" sz="3200" dirty="0">
              <a:latin typeface="Rockwell" panose="02060603020205020403" pitchFamily="18" charset="0"/>
            </a:endParaRPr>
          </a:p>
          <a:p>
            <a:pPr marL="285750" indent="-285750">
              <a:buFont typeface="Arial" panose="020B0604020202020204" pitchFamily="34" charset="0"/>
              <a:buChar char="•"/>
            </a:pPr>
            <a:r>
              <a:rPr lang="en-US" sz="3200" dirty="0" smtClean="0">
                <a:latin typeface="Rockwell" panose="02060603020205020403" pitchFamily="18" charset="0"/>
              </a:rPr>
              <a:t>One strong belief about young children</a:t>
            </a:r>
            <a:endParaRPr lang="en-US" sz="3200" dirty="0">
              <a:latin typeface="Rockwell" panose="02060603020205020403" pitchFamily="18" charset="0"/>
            </a:endParaRPr>
          </a:p>
        </p:txBody>
      </p:sp>
    </p:spTree>
    <p:extLst>
      <p:ext uri="{BB962C8B-B14F-4D97-AF65-F5344CB8AC3E}">
        <p14:creationId xmlns:p14="http://schemas.microsoft.com/office/powerpoint/2010/main" val="18582418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0" y="5867400"/>
            <a:ext cx="9144000" cy="990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930152"/>
            <a:ext cx="2819399" cy="927847"/>
          </a:xfrm>
          <a:prstGeom prst="rect">
            <a:avLst/>
          </a:prstGeom>
        </p:spPr>
      </p:pic>
      <p:sp>
        <p:nvSpPr>
          <p:cNvPr id="29" name="Rectangle 28"/>
          <p:cNvSpPr/>
          <p:nvPr/>
        </p:nvSpPr>
        <p:spPr>
          <a:xfrm flipH="1">
            <a:off x="8401050" y="3810000"/>
            <a:ext cx="304800" cy="676275"/>
          </a:xfrm>
          <a:prstGeom prst="rect">
            <a:avLst/>
          </a:prstGeom>
          <a:noFill/>
          <a:ln w="31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p:nvSpPr>
        <p:spPr>
          <a:xfrm flipH="1">
            <a:off x="8229600" y="4329111"/>
            <a:ext cx="304800" cy="67627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Rectangle 32"/>
          <p:cNvSpPr/>
          <p:nvPr/>
        </p:nvSpPr>
        <p:spPr>
          <a:xfrm flipH="1">
            <a:off x="8382000" y="4800600"/>
            <a:ext cx="466725" cy="9144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Content Placeholder 3"/>
          <p:cNvSpPr txBox="1">
            <a:spLocks/>
          </p:cNvSpPr>
          <p:nvPr/>
        </p:nvSpPr>
        <p:spPr>
          <a:xfrm>
            <a:off x="185737" y="1189037"/>
            <a:ext cx="4462463" cy="513556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endParaRPr lang="en-US" dirty="0" smtClean="0">
              <a:solidFill>
                <a:prstClr val="black">
                  <a:tint val="75000"/>
                </a:prstClr>
              </a:solidFill>
              <a:latin typeface="Rockwell" pitchFamily="18" charset="0"/>
            </a:endParaRPr>
          </a:p>
          <a:p>
            <a:pPr algn="l"/>
            <a:endParaRPr lang="en-US" dirty="0">
              <a:solidFill>
                <a:prstClr val="black">
                  <a:tint val="75000"/>
                </a:prstClr>
              </a:solidFill>
              <a:latin typeface="Rockwell" pitchFamily="18" charset="0"/>
            </a:endParaRPr>
          </a:p>
        </p:txBody>
      </p:sp>
      <p:sp>
        <p:nvSpPr>
          <p:cNvPr id="4" name="Title 3"/>
          <p:cNvSpPr>
            <a:spLocks noGrp="1"/>
          </p:cNvSpPr>
          <p:nvPr>
            <p:ph type="title"/>
          </p:nvPr>
        </p:nvSpPr>
        <p:spPr>
          <a:xfrm>
            <a:off x="-31295" y="-76200"/>
            <a:ext cx="9175295" cy="1143000"/>
          </a:xfrm>
          <a:solidFill>
            <a:schemeClr val="accent1">
              <a:lumMod val="75000"/>
            </a:schemeClr>
          </a:solidFill>
        </p:spPr>
        <p:txBody>
          <a:bodyPr/>
          <a:lstStyle/>
          <a:p>
            <a:r>
              <a:rPr lang="en-US" sz="4000" dirty="0" smtClean="0">
                <a:solidFill>
                  <a:schemeClr val="bg1"/>
                </a:solidFill>
                <a:latin typeface="Rockwell" pitchFamily="18" charset="0"/>
              </a:rPr>
              <a:t>Do these frameworks sound familiar?</a:t>
            </a:r>
            <a:endParaRPr lang="en-US" sz="4000" dirty="0">
              <a:solidFill>
                <a:schemeClr val="bg1"/>
              </a:solidFill>
              <a:latin typeface="Rockwell" pitchFamily="18" charset="0"/>
            </a:endParaRPr>
          </a:p>
        </p:txBody>
      </p:sp>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2335210"/>
            <a:ext cx="2968625" cy="267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557" y="1295400"/>
            <a:ext cx="8304213" cy="433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48325" y="6074568"/>
            <a:ext cx="3200400" cy="50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737820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0" y="5867400"/>
            <a:ext cx="9144000" cy="990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930152"/>
            <a:ext cx="2819399" cy="927847"/>
          </a:xfrm>
          <a:prstGeom prst="rect">
            <a:avLst/>
          </a:prstGeom>
        </p:spPr>
      </p:pic>
      <p:sp>
        <p:nvSpPr>
          <p:cNvPr id="29" name="Rectangle 28"/>
          <p:cNvSpPr/>
          <p:nvPr/>
        </p:nvSpPr>
        <p:spPr>
          <a:xfrm flipH="1">
            <a:off x="8401050" y="3810000"/>
            <a:ext cx="304800" cy="676275"/>
          </a:xfrm>
          <a:prstGeom prst="rect">
            <a:avLst/>
          </a:prstGeom>
          <a:noFill/>
          <a:ln w="31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p:nvSpPr>
        <p:spPr>
          <a:xfrm flipH="1">
            <a:off x="8229600" y="4329111"/>
            <a:ext cx="304800" cy="67627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Rectangle 32"/>
          <p:cNvSpPr/>
          <p:nvPr/>
        </p:nvSpPr>
        <p:spPr>
          <a:xfrm flipH="1">
            <a:off x="8382000" y="4800600"/>
            <a:ext cx="466725" cy="9144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Content Placeholder 3"/>
          <p:cNvSpPr txBox="1">
            <a:spLocks/>
          </p:cNvSpPr>
          <p:nvPr/>
        </p:nvSpPr>
        <p:spPr>
          <a:xfrm>
            <a:off x="185737" y="1189037"/>
            <a:ext cx="4462463" cy="513556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endParaRPr lang="en-US" dirty="0" smtClean="0">
              <a:solidFill>
                <a:prstClr val="black">
                  <a:tint val="75000"/>
                </a:prstClr>
              </a:solidFill>
              <a:latin typeface="Rockwell" pitchFamily="18" charset="0"/>
            </a:endParaRPr>
          </a:p>
          <a:p>
            <a:pPr algn="l"/>
            <a:endParaRPr lang="en-US" dirty="0">
              <a:solidFill>
                <a:prstClr val="black">
                  <a:tint val="75000"/>
                </a:prstClr>
              </a:solidFill>
              <a:latin typeface="Rockwell" pitchFamily="18" charset="0"/>
            </a:endParaRPr>
          </a:p>
        </p:txBody>
      </p:sp>
      <p:sp>
        <p:nvSpPr>
          <p:cNvPr id="4" name="Title 3"/>
          <p:cNvSpPr>
            <a:spLocks noGrp="1"/>
          </p:cNvSpPr>
          <p:nvPr>
            <p:ph type="title"/>
          </p:nvPr>
        </p:nvSpPr>
        <p:spPr>
          <a:xfrm>
            <a:off x="-31295" y="-76200"/>
            <a:ext cx="9175295" cy="1143000"/>
          </a:xfrm>
          <a:solidFill>
            <a:schemeClr val="accent1">
              <a:lumMod val="75000"/>
            </a:schemeClr>
          </a:solidFill>
        </p:spPr>
        <p:txBody>
          <a:bodyPr/>
          <a:lstStyle/>
          <a:p>
            <a:endParaRPr lang="en-US" sz="3200" dirty="0">
              <a:solidFill>
                <a:schemeClr val="bg1"/>
              </a:solidFill>
              <a:latin typeface="Rockwell" pitchFamily="18" charset="0"/>
            </a:endParaRPr>
          </a:p>
        </p:txBody>
      </p:sp>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2335210"/>
            <a:ext cx="2968625" cy="267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8600" y="1884360"/>
            <a:ext cx="3683000" cy="312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81000" y="1295400"/>
            <a:ext cx="4191000" cy="4585871"/>
          </a:xfrm>
          <a:prstGeom prst="rect">
            <a:avLst/>
          </a:prstGeom>
          <a:noFill/>
        </p:spPr>
        <p:txBody>
          <a:bodyPr wrap="square" rtlCol="0">
            <a:spAutoFit/>
          </a:bodyPr>
          <a:lstStyle/>
          <a:p>
            <a:r>
              <a:rPr lang="en-US" sz="3600" spc="-100" dirty="0" smtClean="0">
                <a:latin typeface="Rockwell" pitchFamily="18" charset="0"/>
                <a:ea typeface="+mj-ea"/>
                <a:cs typeface="+mj-cs"/>
              </a:rPr>
              <a:t>Knowledge</a:t>
            </a:r>
          </a:p>
          <a:p>
            <a:r>
              <a:rPr lang="en-US" sz="3600" spc="-100" dirty="0" smtClean="0">
                <a:latin typeface="Rockwell" pitchFamily="18" charset="0"/>
                <a:ea typeface="+mj-ea"/>
                <a:cs typeface="+mj-cs"/>
              </a:rPr>
              <a:t>acquisition  +</a:t>
            </a:r>
          </a:p>
          <a:p>
            <a:endParaRPr lang="en-US" sz="1600" spc="-100" dirty="0">
              <a:latin typeface="Rockwell" pitchFamily="18" charset="0"/>
              <a:ea typeface="+mj-ea"/>
              <a:cs typeface="+mj-cs"/>
            </a:endParaRPr>
          </a:p>
          <a:p>
            <a:r>
              <a:rPr lang="en-US" sz="3600" spc="-100" dirty="0" smtClean="0">
                <a:latin typeface="Rockwell" pitchFamily="18" charset="0"/>
                <a:ea typeface="+mj-ea"/>
                <a:cs typeface="+mj-cs"/>
              </a:rPr>
              <a:t>Knowledge application  =</a:t>
            </a:r>
          </a:p>
          <a:p>
            <a:endParaRPr lang="en-US" sz="1600" spc="-100" dirty="0" smtClean="0">
              <a:latin typeface="Rockwell" pitchFamily="18" charset="0"/>
              <a:ea typeface="+mj-ea"/>
              <a:cs typeface="+mj-cs"/>
            </a:endParaRPr>
          </a:p>
          <a:p>
            <a:r>
              <a:rPr lang="en-US" sz="3600" spc="-100" dirty="0" smtClean="0">
                <a:latin typeface="Rockwell" pitchFamily="18" charset="0"/>
                <a:ea typeface="+mj-ea"/>
                <a:cs typeface="+mj-cs"/>
              </a:rPr>
              <a:t>Effective </a:t>
            </a:r>
            <a:r>
              <a:rPr lang="en-US" sz="3600" spc="-100" dirty="0">
                <a:latin typeface="Rockwell" pitchFamily="18" charset="0"/>
                <a:ea typeface="+mj-ea"/>
                <a:cs typeface="+mj-cs"/>
              </a:rPr>
              <a:t>professional </a:t>
            </a:r>
            <a:r>
              <a:rPr lang="en-US" sz="3600" spc="-100" dirty="0" smtClean="0">
                <a:latin typeface="Rockwell" pitchFamily="18" charset="0"/>
                <a:ea typeface="+mj-ea"/>
                <a:cs typeface="+mj-cs"/>
              </a:rPr>
              <a:t>development</a:t>
            </a:r>
            <a:endParaRPr lang="en-US" sz="2000" dirty="0"/>
          </a:p>
        </p:txBody>
      </p:sp>
      <p:pic>
        <p:nvPicPr>
          <p:cNvPr id="1536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82356" y="6074568"/>
            <a:ext cx="3200400" cy="50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889785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p:cNvPicPr>
            <a:picLocks noChangeAspect="1" noChangeArrowheads="1"/>
          </p:cNvPicPr>
          <p:nvPr/>
        </p:nvPicPr>
        <p:blipFill>
          <a:blip r:embed="rId3">
            <a:extLst>
              <a:ext uri="{28A0092B-C50C-407E-A947-70E740481C1C}">
                <a14:useLocalDpi xmlns:a14="http://schemas.microsoft.com/office/drawing/2010/main" val="0"/>
              </a:ext>
            </a:extLst>
          </a:blip>
          <a:srcRect l="16312" t="17787" r="18033" b="12376"/>
          <a:stretch>
            <a:fillRect/>
          </a:stretch>
        </p:blipFill>
        <p:spPr bwMode="auto">
          <a:xfrm>
            <a:off x="-609600" y="0"/>
            <a:ext cx="1031591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1447800" y="0"/>
            <a:ext cx="7772400" cy="1143000"/>
          </a:xfrm>
          <a:noFill/>
          <a:ln>
            <a:noFill/>
          </a:ln>
        </p:spPr>
        <p:txBody>
          <a:bodyPr>
            <a:normAutofit/>
          </a:bodyPr>
          <a:lstStyle/>
          <a:p>
            <a:r>
              <a:rPr lang="en-US" dirty="0">
                <a:solidFill>
                  <a:schemeClr val="bg1"/>
                </a:solidFill>
                <a:latin typeface="Rockwell" pitchFamily="18" charset="0"/>
              </a:rPr>
              <a:t>What does this mean for you? </a:t>
            </a: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1" y="5676529"/>
            <a:ext cx="2895599" cy="952924"/>
          </a:xfrm>
          <a:prstGeom prst="rect">
            <a:avLst/>
          </a:prstGeom>
          <a:solidFill>
            <a:schemeClr val="bg2">
              <a:lumMod val="90000"/>
            </a:schemeClr>
          </a:solidFill>
        </p:spPr>
      </p:pic>
    </p:spTree>
    <p:extLst>
      <p:ext uri="{BB962C8B-B14F-4D97-AF65-F5344CB8AC3E}">
        <p14:creationId xmlns:p14="http://schemas.microsoft.com/office/powerpoint/2010/main" val="79582618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3010" y="0"/>
            <a:ext cx="9144000" cy="1295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Title 6"/>
          <p:cNvSpPr>
            <a:spLocks noGrp="1"/>
          </p:cNvSpPr>
          <p:nvPr>
            <p:ph type="title" idx="4294967295"/>
          </p:nvPr>
        </p:nvSpPr>
        <p:spPr>
          <a:xfrm>
            <a:off x="0" y="0"/>
            <a:ext cx="9144000" cy="1219200"/>
          </a:xfrm>
        </p:spPr>
        <p:txBody>
          <a:bodyPr/>
          <a:lstStyle/>
          <a:p>
            <a:r>
              <a:rPr lang="en-US" dirty="0" smtClean="0">
                <a:solidFill>
                  <a:schemeClr val="bg1"/>
                </a:solidFill>
                <a:latin typeface="Britannic Bold" pitchFamily="34" charset="0"/>
              </a:rPr>
              <a:t>Today you’ll . . .</a:t>
            </a:r>
            <a:endParaRPr lang="en-US" dirty="0">
              <a:solidFill>
                <a:schemeClr val="bg1"/>
              </a:solidFill>
            </a:endParaRPr>
          </a:p>
        </p:txBody>
      </p:sp>
      <p:sp>
        <p:nvSpPr>
          <p:cNvPr id="16" name="Rectangle 15"/>
          <p:cNvSpPr/>
          <p:nvPr/>
        </p:nvSpPr>
        <p:spPr>
          <a:xfrm>
            <a:off x="0" y="5867400"/>
            <a:ext cx="9144000" cy="990600"/>
          </a:xfrm>
          <a:prstGeom prst="rect">
            <a:avLst/>
          </a:prstGeom>
          <a:solidFill>
            <a:srgbClr val="7F8FA9"/>
          </a:solidFill>
          <a:ln w="25400" cap="flat" cmpd="sng" algn="ctr">
            <a:noFill/>
            <a:prstDash val="solid"/>
          </a:ln>
          <a:effectLst/>
        </p:spPr>
        <p:txBody>
          <a:bodyPr rtlCol="0" anchor="ctr"/>
          <a:lstStyle/>
          <a:p>
            <a:pPr algn="ctr">
              <a:defRPr/>
            </a:pPr>
            <a:endParaRPr lang="en-US" kern="0">
              <a:solidFill>
                <a:prstClr val="white"/>
              </a:solidFill>
            </a:endParaRPr>
          </a:p>
        </p:txBody>
      </p:sp>
      <p:pic>
        <p:nvPicPr>
          <p:cNvPr id="1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6207760"/>
            <a:ext cx="3200400" cy="497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8" name="Group 17"/>
          <p:cNvGrpSpPr/>
          <p:nvPr/>
        </p:nvGrpSpPr>
        <p:grpSpPr>
          <a:xfrm>
            <a:off x="76200" y="5867400"/>
            <a:ext cx="3581400" cy="971094"/>
            <a:chOff x="727568" y="4898538"/>
            <a:chExt cx="3581400" cy="971094"/>
          </a:xfrm>
        </p:grpSpPr>
        <p:sp>
          <p:nvSpPr>
            <p:cNvPr id="19" name="TextBox 18"/>
            <p:cNvSpPr txBox="1"/>
            <p:nvPr/>
          </p:nvSpPr>
          <p:spPr>
            <a:xfrm>
              <a:off x="871335" y="5035898"/>
              <a:ext cx="3361433" cy="769441"/>
            </a:xfrm>
            <a:prstGeom prst="rect">
              <a:avLst/>
            </a:prstGeom>
            <a:noFill/>
          </p:spPr>
          <p:txBody>
            <a:bodyPr wrap="none" rtlCol="0">
              <a:spAutoFit/>
            </a:bodyPr>
            <a:lstStyle/>
            <a:p>
              <a:pPr>
                <a:defRPr/>
              </a:pPr>
              <a:r>
                <a:rPr lang="en-US" sz="4400" b="1" kern="0" dirty="0">
                  <a:solidFill>
                    <a:srgbClr val="297FD5">
                      <a:lumMod val="75000"/>
                    </a:srgbClr>
                  </a:solidFill>
                  <a:latin typeface="Rockwell" pitchFamily="18" charset="0"/>
                  <a:cs typeface="Narkisim" pitchFamily="34" charset="-79"/>
                </a:rPr>
                <a:t>SCRIPT-NC</a:t>
              </a:r>
            </a:p>
          </p:txBody>
        </p:sp>
        <p:sp>
          <p:nvSpPr>
            <p:cNvPr id="20" name="Rectangle 19"/>
            <p:cNvSpPr/>
            <p:nvPr/>
          </p:nvSpPr>
          <p:spPr>
            <a:xfrm>
              <a:off x="727568" y="5638800"/>
              <a:ext cx="3581400" cy="230832"/>
            </a:xfrm>
            <a:prstGeom prst="rect">
              <a:avLst/>
            </a:prstGeom>
          </p:spPr>
          <p:txBody>
            <a:bodyPr wrap="square">
              <a:spAutoFit/>
            </a:bodyPr>
            <a:lstStyle/>
            <a:p>
              <a:pPr algn="ctr">
                <a:defRPr/>
              </a:pPr>
              <a:r>
                <a:rPr lang="en-US" sz="900" kern="0" dirty="0">
                  <a:solidFill>
                    <a:srgbClr val="9D90A0">
                      <a:lumMod val="75000"/>
                    </a:srgbClr>
                  </a:solidFill>
                  <a:latin typeface="Perpetua" pitchFamily="18" charset="0"/>
                  <a:ea typeface="Batang" pitchFamily="18" charset="-127"/>
                  <a:cs typeface="Iskoola Pota" pitchFamily="34" charset="0"/>
                </a:rPr>
                <a:t>Supporting Change and Reform in </a:t>
              </a:r>
              <a:r>
                <a:rPr lang="en-US" sz="900" kern="0" dirty="0" err="1">
                  <a:solidFill>
                    <a:srgbClr val="9D90A0">
                      <a:lumMod val="75000"/>
                    </a:srgbClr>
                  </a:solidFill>
                  <a:latin typeface="Perpetua" pitchFamily="18" charset="0"/>
                  <a:ea typeface="Batang" pitchFamily="18" charset="-127"/>
                  <a:cs typeface="Iskoola Pota" pitchFamily="34" charset="0"/>
                </a:rPr>
                <a:t>Preservice</a:t>
              </a:r>
              <a:r>
                <a:rPr lang="en-US" sz="900" kern="0" dirty="0">
                  <a:solidFill>
                    <a:srgbClr val="9D90A0">
                      <a:lumMod val="75000"/>
                    </a:srgbClr>
                  </a:solidFill>
                  <a:latin typeface="Perpetua" pitchFamily="18" charset="0"/>
                  <a:ea typeface="Batang" pitchFamily="18" charset="-127"/>
                  <a:cs typeface="Iskoola Pota" pitchFamily="34" charset="0"/>
                </a:rPr>
                <a:t> Teaching in North Carolina </a:t>
              </a:r>
            </a:p>
          </p:txBody>
        </p:sp>
        <p:grpSp>
          <p:nvGrpSpPr>
            <p:cNvPr id="21" name="Group 20"/>
            <p:cNvGrpSpPr/>
            <p:nvPr/>
          </p:nvGrpSpPr>
          <p:grpSpPr>
            <a:xfrm rot="643092">
              <a:off x="2015011" y="4898538"/>
              <a:ext cx="510088" cy="337680"/>
              <a:chOff x="5551022" y="2140959"/>
              <a:chExt cx="510088" cy="337680"/>
            </a:xfrm>
          </p:grpSpPr>
          <p:sp>
            <p:nvSpPr>
              <p:cNvPr id="22" name="Can 21"/>
              <p:cNvSpPr/>
              <p:nvPr/>
            </p:nvSpPr>
            <p:spPr>
              <a:xfrm>
                <a:off x="5637675" y="2307897"/>
                <a:ext cx="291015" cy="161237"/>
              </a:xfrm>
              <a:prstGeom prst="can">
                <a:avLst/>
              </a:prstGeom>
              <a:solidFill>
                <a:srgbClr val="7F8FA9">
                  <a:lumMod val="40000"/>
                  <a:lumOff val="60000"/>
                </a:srgbClr>
              </a:solidFill>
              <a:ln w="25400" cap="flat" cmpd="sng" algn="ctr">
                <a:noFill/>
                <a:prstDash val="solid"/>
              </a:ln>
              <a:effectLst/>
            </p:spPr>
            <p:txBody>
              <a:bodyPr rtlCol="0" anchor="ctr"/>
              <a:lstStyle/>
              <a:p>
                <a:pPr algn="ctr">
                  <a:defRPr/>
                </a:pPr>
                <a:endParaRPr lang="en-US" kern="0">
                  <a:solidFill>
                    <a:prstClr val="white"/>
                  </a:solidFill>
                </a:endParaRPr>
              </a:p>
            </p:txBody>
          </p:sp>
          <p:sp>
            <p:nvSpPr>
              <p:cNvPr id="23" name="Parallelogram 22"/>
              <p:cNvSpPr/>
              <p:nvPr/>
            </p:nvSpPr>
            <p:spPr>
              <a:xfrm rot="642064">
                <a:off x="5551022" y="2140959"/>
                <a:ext cx="510088" cy="234203"/>
              </a:xfrm>
              <a:prstGeom prst="parallelogram">
                <a:avLst/>
              </a:prstGeom>
              <a:solidFill>
                <a:srgbClr val="7F8FA9">
                  <a:lumMod val="40000"/>
                  <a:lumOff val="60000"/>
                </a:srgbClr>
              </a:solidFill>
              <a:ln w="25400" cap="flat" cmpd="sng" algn="ctr">
                <a:noFill/>
                <a:prstDash val="solid"/>
              </a:ln>
              <a:effectLst/>
            </p:spPr>
            <p:txBody>
              <a:bodyPr rtlCol="0" anchor="ctr"/>
              <a:lstStyle/>
              <a:p>
                <a:pPr algn="ctr">
                  <a:defRPr/>
                </a:pPr>
                <a:endParaRPr lang="en-US" kern="0">
                  <a:solidFill>
                    <a:prstClr val="white"/>
                  </a:solidFill>
                </a:endParaRPr>
              </a:p>
            </p:txBody>
          </p:sp>
          <p:cxnSp>
            <p:nvCxnSpPr>
              <p:cNvPr id="24" name="Straight Connector 23"/>
              <p:cNvCxnSpPr/>
              <p:nvPr/>
            </p:nvCxnSpPr>
            <p:spPr>
              <a:xfrm flipH="1">
                <a:off x="6019800" y="2289923"/>
                <a:ext cx="80" cy="112516"/>
              </a:xfrm>
              <a:prstGeom prst="line">
                <a:avLst/>
              </a:prstGeom>
              <a:solidFill>
                <a:srgbClr val="7F8FA9">
                  <a:lumMod val="40000"/>
                  <a:lumOff val="60000"/>
                </a:srgbClr>
              </a:solidFill>
              <a:ln w="12700" cap="flat" cmpd="sng" algn="ctr">
                <a:solidFill>
                  <a:srgbClr val="7F8FA9">
                    <a:lumMod val="40000"/>
                    <a:lumOff val="60000"/>
                  </a:srgbClr>
                </a:solidFill>
                <a:prstDash val="solid"/>
              </a:ln>
              <a:effectLst>
                <a:outerShdw blurRad="40000" dist="20000" dir="5400000" rotWithShape="0">
                  <a:srgbClr val="000000">
                    <a:alpha val="0"/>
                  </a:srgbClr>
                </a:outerShdw>
              </a:effectLst>
            </p:spPr>
          </p:cxnSp>
          <p:sp>
            <p:nvSpPr>
              <p:cNvPr id="25" name="Isosceles Triangle 24"/>
              <p:cNvSpPr/>
              <p:nvPr/>
            </p:nvSpPr>
            <p:spPr>
              <a:xfrm>
                <a:off x="5995252" y="2376605"/>
                <a:ext cx="49095" cy="102034"/>
              </a:xfrm>
              <a:prstGeom prst="triangle">
                <a:avLst/>
              </a:prstGeom>
              <a:solidFill>
                <a:srgbClr val="7F8FA9">
                  <a:lumMod val="40000"/>
                  <a:lumOff val="60000"/>
                </a:srgbClr>
              </a:solidFill>
              <a:ln w="25400" cap="flat" cmpd="sng" algn="ctr">
                <a:noFill/>
                <a:prstDash val="solid"/>
              </a:ln>
              <a:effectLst/>
            </p:spPr>
            <p:txBody>
              <a:bodyPr rtlCol="0" anchor="ctr"/>
              <a:lstStyle/>
              <a:p>
                <a:pPr algn="ctr">
                  <a:defRPr/>
                </a:pPr>
                <a:endParaRPr lang="en-US" kern="0">
                  <a:solidFill>
                    <a:prstClr val="white"/>
                  </a:solidFill>
                </a:endParaRPr>
              </a:p>
            </p:txBody>
          </p:sp>
        </p:grpSp>
      </p:grpSp>
      <p:sp>
        <p:nvSpPr>
          <p:cNvPr id="2" name="TextBox 1"/>
          <p:cNvSpPr txBox="1"/>
          <p:nvPr/>
        </p:nvSpPr>
        <p:spPr>
          <a:xfrm>
            <a:off x="219967" y="1600200"/>
            <a:ext cx="8085833" cy="3908762"/>
          </a:xfrm>
          <a:prstGeom prst="rect">
            <a:avLst/>
          </a:prstGeom>
          <a:noFill/>
        </p:spPr>
        <p:txBody>
          <a:bodyPr wrap="square" rtlCol="0">
            <a:spAutoFit/>
          </a:bodyPr>
          <a:lstStyle/>
          <a:p>
            <a:pPr marL="285750" indent="-285750">
              <a:buFont typeface="Arial" panose="020B0604020202020204" pitchFamily="34" charset="0"/>
              <a:buChar char="•"/>
            </a:pPr>
            <a:endParaRPr lang="en-US" sz="2400" dirty="0" smtClean="0"/>
          </a:p>
          <a:p>
            <a:pPr marL="285750" indent="-285750">
              <a:buFont typeface="Arial" panose="020B0604020202020204" pitchFamily="34" charset="0"/>
              <a:buChar char="•"/>
            </a:pPr>
            <a:r>
              <a:rPr lang="en-US" sz="2800" dirty="0" smtClean="0">
                <a:latin typeface="Georgia" panose="02040502050405020303" pitchFamily="18" charset="0"/>
              </a:rPr>
              <a:t>Clarify your values and vision </a:t>
            </a:r>
          </a:p>
          <a:p>
            <a:r>
              <a:rPr lang="en-US" sz="2800" dirty="0" smtClean="0">
                <a:latin typeface="Georgia" panose="02040502050405020303" pitchFamily="18" charset="0"/>
              </a:rPr>
              <a:t>    for your future graduates</a:t>
            </a:r>
          </a:p>
          <a:p>
            <a:pPr marL="285750" indent="-285750">
              <a:buFont typeface="Arial" panose="020B0604020202020204" pitchFamily="34" charset="0"/>
              <a:buChar char="•"/>
            </a:pPr>
            <a:endParaRPr lang="en-US" dirty="0">
              <a:latin typeface="Georgia" panose="02040502050405020303" pitchFamily="18" charset="0"/>
            </a:endParaRPr>
          </a:p>
          <a:p>
            <a:pPr marL="285750" indent="-285750">
              <a:buFont typeface="Arial" panose="020B0604020202020204" pitchFamily="34" charset="0"/>
              <a:buChar char="•"/>
            </a:pPr>
            <a:r>
              <a:rPr lang="en-US" sz="2800" dirty="0" smtClean="0">
                <a:latin typeface="Georgia" panose="02040502050405020303" pitchFamily="18" charset="0"/>
              </a:rPr>
              <a:t>Examine a course through some explicit and intentional lenses</a:t>
            </a:r>
          </a:p>
          <a:p>
            <a:pPr marL="285750" indent="-285750">
              <a:buFont typeface="Arial" panose="020B0604020202020204" pitchFamily="34" charset="0"/>
              <a:buChar char="•"/>
            </a:pPr>
            <a:endParaRPr lang="en-US" dirty="0">
              <a:latin typeface="Georgia" panose="02040502050405020303" pitchFamily="18" charset="0"/>
            </a:endParaRPr>
          </a:p>
          <a:p>
            <a:pPr marL="285750" indent="-285750">
              <a:buFont typeface="Arial" panose="020B0604020202020204" pitchFamily="34" charset="0"/>
              <a:buChar char="•"/>
            </a:pPr>
            <a:r>
              <a:rPr lang="en-US" sz="2800" dirty="0" smtClean="0">
                <a:latin typeface="Georgia" panose="02040502050405020303" pitchFamily="18" charset="0"/>
              </a:rPr>
              <a:t>Discover resources to support your work</a:t>
            </a:r>
          </a:p>
          <a:p>
            <a:pPr marL="285750" indent="-285750">
              <a:buFont typeface="Arial" panose="020B0604020202020204" pitchFamily="34" charset="0"/>
              <a:buChar char="•"/>
            </a:pPr>
            <a:endParaRPr lang="en-US" dirty="0">
              <a:latin typeface="Georgia" panose="02040502050405020303" pitchFamily="18" charset="0"/>
            </a:endParaRPr>
          </a:p>
          <a:p>
            <a:pPr marL="285750" indent="-285750">
              <a:buFont typeface="Arial" panose="020B0604020202020204" pitchFamily="34" charset="0"/>
              <a:buChar char="•"/>
            </a:pPr>
            <a:r>
              <a:rPr lang="en-US" sz="2800" dirty="0" smtClean="0">
                <a:latin typeface="Georgia" panose="02040502050405020303" pitchFamily="18" charset="0"/>
              </a:rPr>
              <a:t>Consider steps your program might take next</a:t>
            </a:r>
            <a:endParaRPr lang="en-US" sz="2800" dirty="0">
              <a:latin typeface="Georgia" panose="02040502050405020303" pitchFamily="18" charset="0"/>
            </a:endParaRP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8389" y="419100"/>
            <a:ext cx="3558415"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151915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257800" y="1702293"/>
            <a:ext cx="2145437" cy="3218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821" y="1676400"/>
            <a:ext cx="3789750" cy="3176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28600" y="5196396"/>
            <a:ext cx="7620000" cy="584775"/>
          </a:xfrm>
          <a:prstGeom prst="rect">
            <a:avLst/>
          </a:prstGeom>
          <a:noFill/>
        </p:spPr>
        <p:txBody>
          <a:bodyPr wrap="square" rtlCol="0">
            <a:spAutoFit/>
          </a:bodyPr>
          <a:lstStyle/>
          <a:p>
            <a:r>
              <a:rPr lang="en-US" sz="3200" dirty="0" smtClean="0">
                <a:solidFill>
                  <a:prstClr val="black"/>
                </a:solidFill>
                <a:latin typeface="Georgia" panose="02040502050405020303" pitchFamily="18" charset="0"/>
              </a:rPr>
              <a:t>		This			       Not this</a:t>
            </a:r>
            <a:endParaRPr lang="en-US" sz="3200" dirty="0">
              <a:solidFill>
                <a:prstClr val="black"/>
              </a:solidFill>
              <a:latin typeface="Georgia" panose="02040502050405020303" pitchFamily="18" charset="0"/>
            </a:endParaRPr>
          </a:p>
        </p:txBody>
      </p:sp>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129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a:xfrm>
            <a:off x="355571" y="77787"/>
            <a:ext cx="7620000" cy="1143000"/>
          </a:xfrm>
        </p:spPr>
        <p:txBody>
          <a:bodyPr/>
          <a:lstStyle/>
          <a:p>
            <a:r>
              <a:rPr lang="en-US" b="1" dirty="0" smtClean="0">
                <a:solidFill>
                  <a:schemeClr val="bg1"/>
                </a:solidFill>
              </a:rPr>
              <a:t>Our goal</a:t>
            </a:r>
            <a:endParaRPr lang="en-US" b="1" dirty="0">
              <a:solidFill>
                <a:schemeClr val="bg1"/>
              </a:solidFill>
            </a:endParaRPr>
          </a:p>
        </p:txBody>
      </p:sp>
    </p:spTree>
    <p:extLst>
      <p:ext uri="{BB962C8B-B14F-4D97-AF65-F5344CB8AC3E}">
        <p14:creationId xmlns:p14="http://schemas.microsoft.com/office/powerpoint/2010/main" val="197896791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1" name="Picture 5"/>
          <p:cNvPicPr>
            <a:picLocks noChangeAspect="1" noChangeArrowheads="1"/>
          </p:cNvPicPr>
          <p:nvPr/>
        </p:nvPicPr>
        <p:blipFill>
          <a:blip r:embed="rId2" cstate="print">
            <a:duotone>
              <a:schemeClr val="accent4">
                <a:shade val="45000"/>
                <a:satMod val="135000"/>
              </a:schemeClr>
              <a:prstClr val="white"/>
            </a:duotone>
          </a:blip>
          <a:srcRect/>
          <a:stretch>
            <a:fillRect/>
          </a:stretch>
        </p:blipFill>
        <p:spPr bwMode="auto">
          <a:xfrm>
            <a:off x="3943527" y="183417"/>
            <a:ext cx="4983162" cy="5867400"/>
          </a:xfrm>
          <a:prstGeom prst="rect">
            <a:avLst/>
          </a:prstGeom>
          <a:noFill/>
          <a:ln w="9525">
            <a:noFill/>
            <a:miter lim="800000"/>
            <a:headEnd/>
            <a:tailEnd/>
          </a:ln>
          <a:effectLst/>
        </p:spPr>
      </p:pic>
      <p:sp>
        <p:nvSpPr>
          <p:cNvPr id="39942" name="Content Placeholder 4"/>
          <p:cNvSpPr>
            <a:spLocks/>
          </p:cNvSpPr>
          <p:nvPr/>
        </p:nvSpPr>
        <p:spPr bwMode="auto">
          <a:xfrm>
            <a:off x="-8467" y="4495800"/>
            <a:ext cx="6096000" cy="1371600"/>
          </a:xfrm>
          <a:prstGeom prst="rect">
            <a:avLst/>
          </a:prstGeom>
          <a:noFill/>
          <a:ln w="9525">
            <a:noFill/>
            <a:miter lim="800000"/>
            <a:headEnd/>
            <a:tailEnd/>
          </a:ln>
        </p:spPr>
        <p:txBody>
          <a:bodyPr/>
          <a:lstStyle/>
          <a:p>
            <a:pPr marL="273050" indent="-273050" algn="ctr">
              <a:spcBef>
                <a:spcPct val="20000"/>
              </a:spcBef>
              <a:buClr>
                <a:srgbClr val="558ED5"/>
              </a:buClr>
              <a:buSzPct val="85000"/>
              <a:buFont typeface="Wingdings" pitchFamily="2" charset="2"/>
              <a:buNone/>
              <a:defRPr/>
            </a:pPr>
            <a:r>
              <a:rPr lang="en-US" sz="4400" dirty="0" smtClean="0">
                <a:solidFill>
                  <a:srgbClr val="7F8FA9"/>
                </a:solidFill>
                <a:latin typeface="Britannic Bold" pitchFamily="34" charset="0"/>
              </a:rPr>
              <a:t>Questions</a:t>
            </a:r>
            <a:endParaRPr lang="en-US" sz="4400" dirty="0">
              <a:solidFill>
                <a:srgbClr val="7F8FA9"/>
              </a:solidFill>
              <a:latin typeface="Britannic Bold" pitchFamily="34" charset="0"/>
            </a:endParaRPr>
          </a:p>
        </p:txBody>
      </p:sp>
      <p:cxnSp>
        <p:nvCxnSpPr>
          <p:cNvPr id="5" name="Elbow Connector 4"/>
          <p:cNvCxnSpPr/>
          <p:nvPr/>
        </p:nvCxnSpPr>
        <p:spPr>
          <a:xfrm rot="5400000">
            <a:off x="3022071" y="1979789"/>
            <a:ext cx="3352800" cy="1447800"/>
          </a:xfrm>
          <a:prstGeom prst="bentConnector3">
            <a:avLst>
              <a:gd name="adj1" fmla="val 519"/>
            </a:avLst>
          </a:prstGeom>
          <a:ln w="57150" cap="rnd">
            <a:solidFill>
              <a:schemeClr val="accent4"/>
            </a:solidFill>
            <a:prstDash val="sysDot"/>
            <a:tailEnd type="ova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0" y="5867400"/>
            <a:ext cx="9144000" cy="990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6207760"/>
            <a:ext cx="3200400" cy="497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 7"/>
          <p:cNvGrpSpPr/>
          <p:nvPr/>
        </p:nvGrpSpPr>
        <p:grpSpPr>
          <a:xfrm>
            <a:off x="76200" y="5867400"/>
            <a:ext cx="3581400" cy="971094"/>
            <a:chOff x="727568" y="4898538"/>
            <a:chExt cx="3581400" cy="971094"/>
          </a:xfrm>
        </p:grpSpPr>
        <p:sp>
          <p:nvSpPr>
            <p:cNvPr id="9" name="TextBox 8"/>
            <p:cNvSpPr txBox="1"/>
            <p:nvPr/>
          </p:nvSpPr>
          <p:spPr>
            <a:xfrm>
              <a:off x="871335" y="5035898"/>
              <a:ext cx="3361433" cy="769441"/>
            </a:xfrm>
            <a:prstGeom prst="rect">
              <a:avLst/>
            </a:prstGeom>
            <a:noFill/>
          </p:spPr>
          <p:txBody>
            <a:bodyPr wrap="none" rtlCol="0">
              <a:spAutoFit/>
            </a:bodyPr>
            <a:lstStyle/>
            <a:p>
              <a:r>
                <a:rPr lang="en-US" sz="4400" b="1" dirty="0" smtClean="0">
                  <a:solidFill>
                    <a:srgbClr val="297FD5">
                      <a:lumMod val="75000"/>
                    </a:srgbClr>
                  </a:solidFill>
                  <a:latin typeface="Rockwell" pitchFamily="18" charset="0"/>
                  <a:cs typeface="Narkisim" pitchFamily="34" charset="-79"/>
                </a:rPr>
                <a:t>SCRIPT-NC</a:t>
              </a:r>
              <a:endParaRPr lang="en-US" sz="4400" b="1" dirty="0">
                <a:solidFill>
                  <a:srgbClr val="297FD5">
                    <a:lumMod val="75000"/>
                  </a:srgbClr>
                </a:solidFill>
                <a:latin typeface="Rockwell" pitchFamily="18" charset="0"/>
                <a:cs typeface="Narkisim" pitchFamily="34" charset="-79"/>
              </a:endParaRPr>
            </a:p>
          </p:txBody>
        </p:sp>
        <p:sp>
          <p:nvSpPr>
            <p:cNvPr id="10" name="Rectangle 9"/>
            <p:cNvSpPr/>
            <p:nvPr/>
          </p:nvSpPr>
          <p:spPr>
            <a:xfrm>
              <a:off x="727568" y="5638800"/>
              <a:ext cx="3581400" cy="230832"/>
            </a:xfrm>
            <a:prstGeom prst="rect">
              <a:avLst/>
            </a:prstGeom>
          </p:spPr>
          <p:txBody>
            <a:bodyPr wrap="square">
              <a:spAutoFit/>
            </a:bodyPr>
            <a:lstStyle/>
            <a:p>
              <a:pPr algn="ctr"/>
              <a:r>
                <a:rPr lang="en-US" sz="900" dirty="0" smtClean="0">
                  <a:solidFill>
                    <a:srgbClr val="9D90A0">
                      <a:lumMod val="75000"/>
                    </a:srgbClr>
                  </a:solidFill>
                  <a:latin typeface="Perpetua" pitchFamily="18" charset="0"/>
                  <a:ea typeface="Batang" pitchFamily="18" charset="-127"/>
                  <a:cs typeface="Iskoola Pota" pitchFamily="34" charset="0"/>
                </a:rPr>
                <a:t>Supporting Change and Reform in </a:t>
              </a:r>
              <a:r>
                <a:rPr lang="en-US" sz="900" dirty="0" err="1" smtClean="0">
                  <a:solidFill>
                    <a:srgbClr val="9D90A0">
                      <a:lumMod val="75000"/>
                    </a:srgbClr>
                  </a:solidFill>
                  <a:latin typeface="Perpetua" pitchFamily="18" charset="0"/>
                  <a:ea typeface="Batang" pitchFamily="18" charset="-127"/>
                  <a:cs typeface="Iskoola Pota" pitchFamily="34" charset="0"/>
                </a:rPr>
                <a:t>Preservice</a:t>
              </a:r>
              <a:r>
                <a:rPr lang="en-US" sz="900" dirty="0" smtClean="0">
                  <a:solidFill>
                    <a:srgbClr val="9D90A0">
                      <a:lumMod val="75000"/>
                    </a:srgbClr>
                  </a:solidFill>
                  <a:latin typeface="Perpetua" pitchFamily="18" charset="0"/>
                  <a:ea typeface="Batang" pitchFamily="18" charset="-127"/>
                  <a:cs typeface="Iskoola Pota" pitchFamily="34" charset="0"/>
                </a:rPr>
                <a:t> Teaching in North Carolina </a:t>
              </a:r>
              <a:endParaRPr lang="en-US" sz="900" dirty="0">
                <a:solidFill>
                  <a:srgbClr val="9D90A0">
                    <a:lumMod val="75000"/>
                  </a:srgbClr>
                </a:solidFill>
                <a:latin typeface="Perpetua" pitchFamily="18" charset="0"/>
                <a:ea typeface="Batang" pitchFamily="18" charset="-127"/>
                <a:cs typeface="Iskoola Pota" pitchFamily="34" charset="0"/>
              </a:endParaRPr>
            </a:p>
          </p:txBody>
        </p:sp>
        <p:grpSp>
          <p:nvGrpSpPr>
            <p:cNvPr id="11" name="Group 10"/>
            <p:cNvGrpSpPr/>
            <p:nvPr/>
          </p:nvGrpSpPr>
          <p:grpSpPr>
            <a:xfrm rot="643092">
              <a:off x="2015011" y="4898538"/>
              <a:ext cx="510088" cy="337680"/>
              <a:chOff x="5551022" y="2140959"/>
              <a:chExt cx="510088" cy="337680"/>
            </a:xfrm>
          </p:grpSpPr>
          <p:sp>
            <p:nvSpPr>
              <p:cNvPr id="12" name="Can 11"/>
              <p:cNvSpPr/>
              <p:nvPr/>
            </p:nvSpPr>
            <p:spPr>
              <a:xfrm>
                <a:off x="5637675" y="2307897"/>
                <a:ext cx="291015" cy="161237"/>
              </a:xfrm>
              <a:prstGeom prst="can">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Parallelogram 12"/>
              <p:cNvSpPr/>
              <p:nvPr/>
            </p:nvSpPr>
            <p:spPr>
              <a:xfrm rot="642064">
                <a:off x="5551022" y="2140959"/>
                <a:ext cx="510088" cy="234203"/>
              </a:xfrm>
              <a:prstGeom prst="parallelogram">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4" name="Straight Connector 13"/>
              <p:cNvCxnSpPr/>
              <p:nvPr/>
            </p:nvCxnSpPr>
            <p:spPr>
              <a:xfrm flipH="1">
                <a:off x="6019800" y="2289923"/>
                <a:ext cx="80" cy="112516"/>
              </a:xfrm>
              <a:prstGeom prst="line">
                <a:avLst/>
              </a:prstGeom>
              <a:solidFill>
                <a:schemeClr val="accent3">
                  <a:lumMod val="40000"/>
                  <a:lumOff val="60000"/>
                </a:schemeClr>
              </a:solidFill>
              <a:ln w="12700">
                <a:solidFill>
                  <a:schemeClr val="accent3">
                    <a:lumMod val="40000"/>
                    <a:lumOff val="60000"/>
                  </a:schemeClr>
                </a:solidFill>
              </a:ln>
              <a:effectLst>
                <a:outerShdw blurRad="40000" dist="20000" dir="5400000" rotWithShape="0">
                  <a:srgbClr val="000000">
                    <a:alpha val="0"/>
                  </a:srgbClr>
                </a:outerShdw>
              </a:effectLst>
            </p:spPr>
            <p:style>
              <a:lnRef idx="2">
                <a:schemeClr val="accent3"/>
              </a:lnRef>
              <a:fillRef idx="0">
                <a:schemeClr val="accent3"/>
              </a:fillRef>
              <a:effectRef idx="1">
                <a:schemeClr val="accent3"/>
              </a:effectRef>
              <a:fontRef idx="minor">
                <a:schemeClr val="tx1"/>
              </a:fontRef>
            </p:style>
          </p:cxnSp>
          <p:sp>
            <p:nvSpPr>
              <p:cNvPr id="15" name="Isosceles Triangle 14"/>
              <p:cNvSpPr/>
              <p:nvPr/>
            </p:nvSpPr>
            <p:spPr>
              <a:xfrm>
                <a:off x="5995252" y="2376605"/>
                <a:ext cx="49095" cy="102034"/>
              </a:xfrm>
              <a:prstGeom prst="triangl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spTree>
    <p:extLst>
      <p:ext uri="{BB962C8B-B14F-4D97-AF65-F5344CB8AC3E}">
        <p14:creationId xmlns:p14="http://schemas.microsoft.com/office/powerpoint/2010/main" val="339352553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3010" y="0"/>
            <a:ext cx="9144000" cy="1295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Title 6"/>
          <p:cNvSpPr>
            <a:spLocks noGrp="1"/>
          </p:cNvSpPr>
          <p:nvPr>
            <p:ph type="title" idx="4294967295"/>
          </p:nvPr>
        </p:nvSpPr>
        <p:spPr>
          <a:xfrm>
            <a:off x="0" y="0"/>
            <a:ext cx="9144000" cy="1219200"/>
          </a:xfrm>
        </p:spPr>
        <p:txBody>
          <a:bodyPr/>
          <a:lstStyle/>
          <a:p>
            <a:r>
              <a:rPr lang="en-US" dirty="0" smtClean="0">
                <a:solidFill>
                  <a:schemeClr val="bg1"/>
                </a:solidFill>
                <a:latin typeface="Britannic Bold" pitchFamily="34" charset="0"/>
              </a:rPr>
              <a:t>Program Enhancement Process</a:t>
            </a:r>
            <a:endParaRPr lang="en-US" dirty="0">
              <a:solidFill>
                <a:schemeClr val="bg1"/>
              </a:solidFill>
            </a:endParaRPr>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066800"/>
            <a:ext cx="8763000"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434974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0" y="5867400"/>
            <a:ext cx="9144000" cy="990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930152"/>
            <a:ext cx="2819399" cy="927847"/>
          </a:xfrm>
          <a:prstGeom prst="rect">
            <a:avLst/>
          </a:prstGeom>
        </p:spPr>
      </p:pic>
      <p:sp>
        <p:nvSpPr>
          <p:cNvPr id="29" name="Rectangle 28"/>
          <p:cNvSpPr/>
          <p:nvPr/>
        </p:nvSpPr>
        <p:spPr>
          <a:xfrm flipH="1">
            <a:off x="8401050" y="3810000"/>
            <a:ext cx="304800" cy="676275"/>
          </a:xfrm>
          <a:prstGeom prst="rect">
            <a:avLst/>
          </a:prstGeom>
          <a:noFill/>
          <a:ln w="31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p:nvSpPr>
        <p:spPr>
          <a:xfrm flipH="1">
            <a:off x="8229600" y="4329111"/>
            <a:ext cx="304800" cy="67627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Rectangle 32"/>
          <p:cNvSpPr/>
          <p:nvPr/>
        </p:nvSpPr>
        <p:spPr>
          <a:xfrm flipH="1">
            <a:off x="8382000" y="4800600"/>
            <a:ext cx="466725" cy="9144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Content Placeholder 3"/>
          <p:cNvSpPr txBox="1">
            <a:spLocks/>
          </p:cNvSpPr>
          <p:nvPr/>
        </p:nvSpPr>
        <p:spPr>
          <a:xfrm>
            <a:off x="185737" y="1189037"/>
            <a:ext cx="4462463" cy="513556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endParaRPr lang="en-US" dirty="0" smtClean="0">
              <a:solidFill>
                <a:prstClr val="black">
                  <a:tint val="75000"/>
                </a:prstClr>
              </a:solidFill>
              <a:latin typeface="Rockwell" pitchFamily="18" charset="0"/>
            </a:endParaRPr>
          </a:p>
          <a:p>
            <a:pPr algn="l"/>
            <a:endParaRPr lang="en-US" dirty="0">
              <a:solidFill>
                <a:prstClr val="black">
                  <a:tint val="75000"/>
                </a:prstClr>
              </a:solidFill>
              <a:latin typeface="Rockwell" pitchFamily="18" charset="0"/>
            </a:endParaRPr>
          </a:p>
        </p:txBody>
      </p:sp>
      <p:sp>
        <p:nvSpPr>
          <p:cNvPr id="4" name="Title 3"/>
          <p:cNvSpPr>
            <a:spLocks noGrp="1"/>
          </p:cNvSpPr>
          <p:nvPr>
            <p:ph type="title"/>
          </p:nvPr>
        </p:nvSpPr>
        <p:spPr>
          <a:xfrm>
            <a:off x="-31295" y="-76200"/>
            <a:ext cx="9175295" cy="1143000"/>
          </a:xfrm>
          <a:solidFill>
            <a:schemeClr val="accent1">
              <a:lumMod val="75000"/>
            </a:schemeClr>
          </a:solidFill>
        </p:spPr>
        <p:txBody>
          <a:bodyPr/>
          <a:lstStyle/>
          <a:p>
            <a:r>
              <a:rPr lang="en-US" sz="4000" dirty="0" smtClean="0">
                <a:solidFill>
                  <a:schemeClr val="bg1"/>
                </a:solidFill>
                <a:latin typeface="Rockwell" pitchFamily="18" charset="0"/>
              </a:rPr>
              <a:t>Preconstruction</a:t>
            </a:r>
            <a:endParaRPr lang="en-US" sz="4000" dirty="0">
              <a:solidFill>
                <a:schemeClr val="bg1"/>
              </a:solidFill>
              <a:latin typeface="Rockwell" pitchFamily="18" charset="0"/>
            </a:endParaRPr>
          </a:p>
        </p:txBody>
      </p:sp>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2335210"/>
            <a:ext cx="2968625" cy="267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82356" y="6074568"/>
            <a:ext cx="3200400" cy="50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28527" y="3087756"/>
            <a:ext cx="4560887" cy="2974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14291" y="1524000"/>
            <a:ext cx="3505200" cy="3170099"/>
          </a:xfrm>
          <a:prstGeom prst="rect">
            <a:avLst/>
          </a:prstGeom>
          <a:noFill/>
        </p:spPr>
        <p:txBody>
          <a:bodyPr wrap="square" rtlCol="0">
            <a:spAutoFit/>
          </a:bodyPr>
          <a:lstStyle/>
          <a:p>
            <a:r>
              <a:rPr lang="en-US" sz="4000" dirty="0" smtClean="0"/>
              <a:t>Identify partners</a:t>
            </a:r>
          </a:p>
          <a:p>
            <a:endParaRPr lang="en-US" sz="4000" dirty="0"/>
          </a:p>
          <a:p>
            <a:r>
              <a:rPr lang="en-US" sz="4000" dirty="0" smtClean="0"/>
              <a:t>Establish values and vision</a:t>
            </a:r>
            <a:endParaRPr lang="en-US" sz="4000" dirty="0"/>
          </a:p>
        </p:txBody>
      </p:sp>
    </p:spTree>
    <p:extLst>
      <p:ext uri="{BB962C8B-B14F-4D97-AF65-F5344CB8AC3E}">
        <p14:creationId xmlns:p14="http://schemas.microsoft.com/office/powerpoint/2010/main" val="166710979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0" y="5867400"/>
            <a:ext cx="9144000" cy="990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930152"/>
            <a:ext cx="2819399" cy="927847"/>
          </a:xfrm>
          <a:prstGeom prst="rect">
            <a:avLst/>
          </a:prstGeom>
        </p:spPr>
      </p:pic>
      <p:sp>
        <p:nvSpPr>
          <p:cNvPr id="29" name="Rectangle 28"/>
          <p:cNvSpPr/>
          <p:nvPr/>
        </p:nvSpPr>
        <p:spPr>
          <a:xfrm flipH="1">
            <a:off x="8401050" y="3810000"/>
            <a:ext cx="304800" cy="676275"/>
          </a:xfrm>
          <a:prstGeom prst="rect">
            <a:avLst/>
          </a:prstGeom>
          <a:noFill/>
          <a:ln w="31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p:nvSpPr>
        <p:spPr>
          <a:xfrm flipH="1">
            <a:off x="8229600" y="4329111"/>
            <a:ext cx="304800" cy="67627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Rectangle 32"/>
          <p:cNvSpPr/>
          <p:nvPr/>
        </p:nvSpPr>
        <p:spPr>
          <a:xfrm flipH="1">
            <a:off x="8382000" y="4800600"/>
            <a:ext cx="466725" cy="9144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Content Placeholder 3"/>
          <p:cNvSpPr txBox="1">
            <a:spLocks/>
          </p:cNvSpPr>
          <p:nvPr/>
        </p:nvSpPr>
        <p:spPr>
          <a:xfrm>
            <a:off x="185737" y="1189037"/>
            <a:ext cx="4462463" cy="513556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endParaRPr lang="en-US" dirty="0" smtClean="0">
              <a:solidFill>
                <a:prstClr val="black">
                  <a:tint val="75000"/>
                </a:prstClr>
              </a:solidFill>
              <a:latin typeface="Rockwell" pitchFamily="18" charset="0"/>
            </a:endParaRPr>
          </a:p>
          <a:p>
            <a:pPr algn="l"/>
            <a:endParaRPr lang="en-US" dirty="0">
              <a:solidFill>
                <a:prstClr val="black">
                  <a:tint val="75000"/>
                </a:prstClr>
              </a:solidFill>
              <a:latin typeface="Rockwell" pitchFamily="18" charset="0"/>
            </a:endParaRPr>
          </a:p>
        </p:txBody>
      </p:sp>
      <p:sp>
        <p:nvSpPr>
          <p:cNvPr id="4" name="Title 3"/>
          <p:cNvSpPr>
            <a:spLocks noGrp="1"/>
          </p:cNvSpPr>
          <p:nvPr>
            <p:ph type="title"/>
          </p:nvPr>
        </p:nvSpPr>
        <p:spPr>
          <a:xfrm>
            <a:off x="-31295" y="-76200"/>
            <a:ext cx="9175295" cy="1143000"/>
          </a:xfrm>
          <a:solidFill>
            <a:schemeClr val="accent1">
              <a:lumMod val="75000"/>
            </a:schemeClr>
          </a:solidFill>
        </p:spPr>
        <p:txBody>
          <a:bodyPr/>
          <a:lstStyle/>
          <a:p>
            <a:r>
              <a:rPr lang="en-US" sz="4000" dirty="0" smtClean="0">
                <a:solidFill>
                  <a:schemeClr val="bg1"/>
                </a:solidFill>
                <a:latin typeface="Rockwell" pitchFamily="18" charset="0"/>
              </a:rPr>
              <a:t>Identifying Partners</a:t>
            </a:r>
            <a:endParaRPr lang="en-US" sz="4000" dirty="0">
              <a:solidFill>
                <a:schemeClr val="bg1"/>
              </a:solidFill>
              <a:latin typeface="Rockwell" pitchFamily="18" charset="0"/>
            </a:endParaRPr>
          </a:p>
        </p:txBody>
      </p:sp>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2335210"/>
            <a:ext cx="2968625" cy="267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82356" y="6074568"/>
            <a:ext cx="3200400" cy="50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1538905"/>
            <a:ext cx="76200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316950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0" y="5867400"/>
            <a:ext cx="9144000" cy="990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930152"/>
            <a:ext cx="2819399" cy="927847"/>
          </a:xfrm>
          <a:prstGeom prst="rect">
            <a:avLst/>
          </a:prstGeom>
        </p:spPr>
      </p:pic>
      <p:sp>
        <p:nvSpPr>
          <p:cNvPr id="29" name="Rectangle 28"/>
          <p:cNvSpPr/>
          <p:nvPr/>
        </p:nvSpPr>
        <p:spPr>
          <a:xfrm flipH="1">
            <a:off x="8401050" y="3810000"/>
            <a:ext cx="304800" cy="676275"/>
          </a:xfrm>
          <a:prstGeom prst="rect">
            <a:avLst/>
          </a:prstGeom>
          <a:noFill/>
          <a:ln w="31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p:nvSpPr>
        <p:spPr>
          <a:xfrm flipH="1">
            <a:off x="8229600" y="4329111"/>
            <a:ext cx="304800" cy="67627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Rectangle 32"/>
          <p:cNvSpPr/>
          <p:nvPr/>
        </p:nvSpPr>
        <p:spPr>
          <a:xfrm flipH="1">
            <a:off x="8382000" y="4800600"/>
            <a:ext cx="466725" cy="9144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Content Placeholder 3"/>
          <p:cNvSpPr txBox="1">
            <a:spLocks/>
          </p:cNvSpPr>
          <p:nvPr/>
        </p:nvSpPr>
        <p:spPr>
          <a:xfrm>
            <a:off x="185737" y="1189037"/>
            <a:ext cx="4462463" cy="513556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endParaRPr lang="en-US" dirty="0" smtClean="0">
              <a:solidFill>
                <a:prstClr val="black">
                  <a:tint val="75000"/>
                </a:prstClr>
              </a:solidFill>
              <a:latin typeface="Rockwell" pitchFamily="18" charset="0"/>
            </a:endParaRPr>
          </a:p>
          <a:p>
            <a:pPr algn="l"/>
            <a:endParaRPr lang="en-US" dirty="0">
              <a:solidFill>
                <a:prstClr val="black">
                  <a:tint val="75000"/>
                </a:prstClr>
              </a:solidFill>
              <a:latin typeface="Rockwell" pitchFamily="18" charset="0"/>
            </a:endParaRPr>
          </a:p>
        </p:txBody>
      </p:sp>
      <p:sp>
        <p:nvSpPr>
          <p:cNvPr id="4" name="Title 3"/>
          <p:cNvSpPr>
            <a:spLocks noGrp="1"/>
          </p:cNvSpPr>
          <p:nvPr>
            <p:ph type="title"/>
          </p:nvPr>
        </p:nvSpPr>
        <p:spPr>
          <a:xfrm>
            <a:off x="2" y="-76200"/>
            <a:ext cx="9235846" cy="1143000"/>
          </a:xfrm>
          <a:solidFill>
            <a:schemeClr val="accent1">
              <a:lumMod val="75000"/>
            </a:schemeClr>
          </a:solidFill>
        </p:spPr>
        <p:txBody>
          <a:bodyPr/>
          <a:lstStyle/>
          <a:p>
            <a:r>
              <a:rPr lang="en-US" sz="4000" dirty="0" smtClean="0">
                <a:solidFill>
                  <a:schemeClr val="bg1"/>
                </a:solidFill>
                <a:latin typeface="Rockwell" pitchFamily="18" charset="0"/>
              </a:rPr>
              <a:t>Clarifying a Vision</a:t>
            </a:r>
            <a:endParaRPr lang="en-US" sz="4000" dirty="0">
              <a:solidFill>
                <a:schemeClr val="bg1"/>
              </a:solidFill>
              <a:latin typeface="Rockwell" pitchFamily="18" charset="0"/>
            </a:endParaRPr>
          </a:p>
        </p:txBody>
      </p:sp>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2335210"/>
            <a:ext cx="2968625" cy="267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82356" y="6074568"/>
            <a:ext cx="3200400" cy="50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9893" y="989383"/>
            <a:ext cx="4151313" cy="4687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876800" y="1447800"/>
            <a:ext cx="3124200" cy="3108543"/>
          </a:xfrm>
          <a:prstGeom prst="rect">
            <a:avLst/>
          </a:prstGeom>
          <a:noFill/>
        </p:spPr>
        <p:txBody>
          <a:bodyPr wrap="square" rtlCol="0">
            <a:spAutoFit/>
          </a:bodyPr>
          <a:lstStyle/>
          <a:p>
            <a:pPr lvl="0"/>
            <a:r>
              <a:rPr lang="en-US" sz="2800" dirty="0">
                <a:solidFill>
                  <a:prstClr val="black"/>
                </a:solidFill>
                <a:latin typeface="Rockwell" panose="02060603020205020403" pitchFamily="18" charset="0"/>
              </a:rPr>
              <a:t>Identify </a:t>
            </a:r>
            <a:r>
              <a:rPr lang="en-US" sz="2800" dirty="0" smtClean="0">
                <a:solidFill>
                  <a:prstClr val="black"/>
                </a:solidFill>
                <a:latin typeface="Rockwell" panose="02060603020205020403" pitchFamily="18" charset="0"/>
              </a:rPr>
              <a:t>the knowledge</a:t>
            </a:r>
            <a:r>
              <a:rPr lang="en-US" sz="2800" dirty="0">
                <a:solidFill>
                  <a:prstClr val="black"/>
                </a:solidFill>
                <a:latin typeface="Rockwell" panose="02060603020205020403" pitchFamily="18" charset="0"/>
              </a:rPr>
              <a:t>, skills, and dispositions you want your </a:t>
            </a:r>
            <a:r>
              <a:rPr lang="en-US" sz="2800" dirty="0" smtClean="0">
                <a:solidFill>
                  <a:prstClr val="black"/>
                </a:solidFill>
                <a:latin typeface="Rockwell" panose="02060603020205020403" pitchFamily="18" charset="0"/>
              </a:rPr>
              <a:t>graduates </a:t>
            </a:r>
            <a:r>
              <a:rPr lang="en-US" sz="2800" dirty="0">
                <a:solidFill>
                  <a:prstClr val="black"/>
                </a:solidFill>
                <a:latin typeface="Rockwell" panose="02060603020205020403" pitchFamily="18" charset="0"/>
              </a:rPr>
              <a:t>to have when they leave your program</a:t>
            </a:r>
          </a:p>
        </p:txBody>
      </p:sp>
    </p:spTree>
    <p:extLst>
      <p:ext uri="{BB962C8B-B14F-4D97-AF65-F5344CB8AC3E}">
        <p14:creationId xmlns:p14="http://schemas.microsoft.com/office/powerpoint/2010/main" val="6382400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3010" y="0"/>
            <a:ext cx="9144000" cy="1295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Title 6"/>
          <p:cNvSpPr>
            <a:spLocks noGrp="1"/>
          </p:cNvSpPr>
          <p:nvPr>
            <p:ph type="title" idx="4294967295"/>
          </p:nvPr>
        </p:nvSpPr>
        <p:spPr>
          <a:xfrm>
            <a:off x="0" y="0"/>
            <a:ext cx="9144000" cy="1219200"/>
          </a:xfrm>
        </p:spPr>
        <p:txBody>
          <a:bodyPr/>
          <a:lstStyle/>
          <a:p>
            <a:r>
              <a:rPr lang="en-US" dirty="0" smtClean="0">
                <a:solidFill>
                  <a:schemeClr val="bg1"/>
                </a:solidFill>
                <a:latin typeface="Rockwell" panose="02060603020205020403" pitchFamily="18" charset="0"/>
              </a:rPr>
              <a:t>Overview of the Day</a:t>
            </a:r>
            <a:endParaRPr lang="en-US" dirty="0">
              <a:solidFill>
                <a:schemeClr val="bg1"/>
              </a:solidFill>
              <a:latin typeface="Rockwell" panose="02060603020205020403" pitchFamily="18" charset="0"/>
            </a:endParaRPr>
          </a:p>
        </p:txBody>
      </p:sp>
      <p:sp>
        <p:nvSpPr>
          <p:cNvPr id="16" name="Rectangle 15"/>
          <p:cNvSpPr/>
          <p:nvPr/>
        </p:nvSpPr>
        <p:spPr>
          <a:xfrm>
            <a:off x="0" y="5867400"/>
            <a:ext cx="9144000" cy="990600"/>
          </a:xfrm>
          <a:prstGeom prst="rect">
            <a:avLst/>
          </a:prstGeom>
          <a:solidFill>
            <a:srgbClr val="7F8FA9"/>
          </a:solidFill>
          <a:ln w="25400" cap="flat" cmpd="sng" algn="ctr">
            <a:noFill/>
            <a:prstDash val="solid"/>
          </a:ln>
          <a:effectLst/>
        </p:spPr>
        <p:txBody>
          <a:bodyPr rtlCol="0" anchor="ctr"/>
          <a:lstStyle/>
          <a:p>
            <a:pPr algn="ctr">
              <a:defRPr/>
            </a:pPr>
            <a:endParaRPr lang="en-US" kern="0">
              <a:solidFill>
                <a:prstClr val="white"/>
              </a:solidFill>
            </a:endParaRPr>
          </a:p>
        </p:txBody>
      </p:sp>
      <p:pic>
        <p:nvPicPr>
          <p:cNvPr id="1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6207760"/>
            <a:ext cx="3200400" cy="497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8" name="Group 17"/>
          <p:cNvGrpSpPr/>
          <p:nvPr/>
        </p:nvGrpSpPr>
        <p:grpSpPr>
          <a:xfrm>
            <a:off x="76200" y="5867400"/>
            <a:ext cx="3581400" cy="971094"/>
            <a:chOff x="727568" y="4898538"/>
            <a:chExt cx="3581400" cy="971094"/>
          </a:xfrm>
        </p:grpSpPr>
        <p:sp>
          <p:nvSpPr>
            <p:cNvPr id="19" name="TextBox 18"/>
            <p:cNvSpPr txBox="1"/>
            <p:nvPr/>
          </p:nvSpPr>
          <p:spPr>
            <a:xfrm>
              <a:off x="871335" y="5035898"/>
              <a:ext cx="3361433" cy="769441"/>
            </a:xfrm>
            <a:prstGeom prst="rect">
              <a:avLst/>
            </a:prstGeom>
            <a:noFill/>
          </p:spPr>
          <p:txBody>
            <a:bodyPr wrap="none" rtlCol="0">
              <a:spAutoFit/>
            </a:bodyPr>
            <a:lstStyle/>
            <a:p>
              <a:pPr>
                <a:defRPr/>
              </a:pPr>
              <a:r>
                <a:rPr lang="en-US" sz="4400" b="1" kern="0" dirty="0">
                  <a:solidFill>
                    <a:srgbClr val="297FD5">
                      <a:lumMod val="75000"/>
                    </a:srgbClr>
                  </a:solidFill>
                  <a:latin typeface="Rockwell" pitchFamily="18" charset="0"/>
                  <a:cs typeface="Narkisim" pitchFamily="34" charset="-79"/>
                </a:rPr>
                <a:t>SCRIPT-NC</a:t>
              </a:r>
            </a:p>
          </p:txBody>
        </p:sp>
        <p:sp>
          <p:nvSpPr>
            <p:cNvPr id="20" name="Rectangle 19"/>
            <p:cNvSpPr/>
            <p:nvPr/>
          </p:nvSpPr>
          <p:spPr>
            <a:xfrm>
              <a:off x="727568" y="5638800"/>
              <a:ext cx="3581400" cy="230832"/>
            </a:xfrm>
            <a:prstGeom prst="rect">
              <a:avLst/>
            </a:prstGeom>
          </p:spPr>
          <p:txBody>
            <a:bodyPr wrap="square">
              <a:spAutoFit/>
            </a:bodyPr>
            <a:lstStyle/>
            <a:p>
              <a:pPr algn="ctr">
                <a:defRPr/>
              </a:pPr>
              <a:r>
                <a:rPr lang="en-US" sz="900" kern="0" dirty="0">
                  <a:solidFill>
                    <a:srgbClr val="9D90A0">
                      <a:lumMod val="75000"/>
                    </a:srgbClr>
                  </a:solidFill>
                  <a:latin typeface="Perpetua" pitchFamily="18" charset="0"/>
                  <a:ea typeface="Batang" pitchFamily="18" charset="-127"/>
                  <a:cs typeface="Iskoola Pota" pitchFamily="34" charset="0"/>
                </a:rPr>
                <a:t>Supporting Change and Reform in </a:t>
              </a:r>
              <a:r>
                <a:rPr lang="en-US" sz="900" kern="0" dirty="0" err="1">
                  <a:solidFill>
                    <a:srgbClr val="9D90A0">
                      <a:lumMod val="75000"/>
                    </a:srgbClr>
                  </a:solidFill>
                  <a:latin typeface="Perpetua" pitchFamily="18" charset="0"/>
                  <a:ea typeface="Batang" pitchFamily="18" charset="-127"/>
                  <a:cs typeface="Iskoola Pota" pitchFamily="34" charset="0"/>
                </a:rPr>
                <a:t>Preservice</a:t>
              </a:r>
              <a:r>
                <a:rPr lang="en-US" sz="900" kern="0" dirty="0">
                  <a:solidFill>
                    <a:srgbClr val="9D90A0">
                      <a:lumMod val="75000"/>
                    </a:srgbClr>
                  </a:solidFill>
                  <a:latin typeface="Perpetua" pitchFamily="18" charset="0"/>
                  <a:ea typeface="Batang" pitchFamily="18" charset="-127"/>
                  <a:cs typeface="Iskoola Pota" pitchFamily="34" charset="0"/>
                </a:rPr>
                <a:t> Teaching in North Carolina </a:t>
              </a:r>
            </a:p>
          </p:txBody>
        </p:sp>
        <p:grpSp>
          <p:nvGrpSpPr>
            <p:cNvPr id="21" name="Group 20"/>
            <p:cNvGrpSpPr/>
            <p:nvPr/>
          </p:nvGrpSpPr>
          <p:grpSpPr>
            <a:xfrm rot="643092">
              <a:off x="2015011" y="4898538"/>
              <a:ext cx="510088" cy="337680"/>
              <a:chOff x="5551022" y="2140959"/>
              <a:chExt cx="510088" cy="337680"/>
            </a:xfrm>
          </p:grpSpPr>
          <p:sp>
            <p:nvSpPr>
              <p:cNvPr id="22" name="Can 21"/>
              <p:cNvSpPr/>
              <p:nvPr/>
            </p:nvSpPr>
            <p:spPr>
              <a:xfrm>
                <a:off x="5637675" y="2307897"/>
                <a:ext cx="291015" cy="161237"/>
              </a:xfrm>
              <a:prstGeom prst="can">
                <a:avLst/>
              </a:prstGeom>
              <a:solidFill>
                <a:srgbClr val="7F8FA9">
                  <a:lumMod val="40000"/>
                  <a:lumOff val="60000"/>
                </a:srgbClr>
              </a:solidFill>
              <a:ln w="25400" cap="flat" cmpd="sng" algn="ctr">
                <a:noFill/>
                <a:prstDash val="solid"/>
              </a:ln>
              <a:effectLst/>
            </p:spPr>
            <p:txBody>
              <a:bodyPr rtlCol="0" anchor="ctr"/>
              <a:lstStyle/>
              <a:p>
                <a:pPr algn="ctr">
                  <a:defRPr/>
                </a:pPr>
                <a:endParaRPr lang="en-US" kern="0">
                  <a:solidFill>
                    <a:prstClr val="white"/>
                  </a:solidFill>
                </a:endParaRPr>
              </a:p>
            </p:txBody>
          </p:sp>
          <p:sp>
            <p:nvSpPr>
              <p:cNvPr id="23" name="Parallelogram 22"/>
              <p:cNvSpPr/>
              <p:nvPr/>
            </p:nvSpPr>
            <p:spPr>
              <a:xfrm rot="642064">
                <a:off x="5551022" y="2140959"/>
                <a:ext cx="510088" cy="234203"/>
              </a:xfrm>
              <a:prstGeom prst="parallelogram">
                <a:avLst/>
              </a:prstGeom>
              <a:solidFill>
                <a:srgbClr val="7F8FA9">
                  <a:lumMod val="40000"/>
                  <a:lumOff val="60000"/>
                </a:srgbClr>
              </a:solidFill>
              <a:ln w="25400" cap="flat" cmpd="sng" algn="ctr">
                <a:noFill/>
                <a:prstDash val="solid"/>
              </a:ln>
              <a:effectLst/>
            </p:spPr>
            <p:txBody>
              <a:bodyPr rtlCol="0" anchor="ctr"/>
              <a:lstStyle/>
              <a:p>
                <a:pPr algn="ctr">
                  <a:defRPr/>
                </a:pPr>
                <a:endParaRPr lang="en-US" kern="0">
                  <a:solidFill>
                    <a:prstClr val="white"/>
                  </a:solidFill>
                </a:endParaRPr>
              </a:p>
            </p:txBody>
          </p:sp>
          <p:cxnSp>
            <p:nvCxnSpPr>
              <p:cNvPr id="24" name="Straight Connector 23"/>
              <p:cNvCxnSpPr/>
              <p:nvPr/>
            </p:nvCxnSpPr>
            <p:spPr>
              <a:xfrm flipH="1">
                <a:off x="6019800" y="2289923"/>
                <a:ext cx="80" cy="112516"/>
              </a:xfrm>
              <a:prstGeom prst="line">
                <a:avLst/>
              </a:prstGeom>
              <a:solidFill>
                <a:srgbClr val="7F8FA9">
                  <a:lumMod val="40000"/>
                  <a:lumOff val="60000"/>
                </a:srgbClr>
              </a:solidFill>
              <a:ln w="12700" cap="flat" cmpd="sng" algn="ctr">
                <a:solidFill>
                  <a:srgbClr val="7F8FA9">
                    <a:lumMod val="40000"/>
                    <a:lumOff val="60000"/>
                  </a:srgbClr>
                </a:solidFill>
                <a:prstDash val="solid"/>
              </a:ln>
              <a:effectLst>
                <a:outerShdw blurRad="40000" dist="20000" dir="5400000" rotWithShape="0">
                  <a:srgbClr val="000000">
                    <a:alpha val="0"/>
                  </a:srgbClr>
                </a:outerShdw>
              </a:effectLst>
            </p:spPr>
          </p:cxnSp>
          <p:sp>
            <p:nvSpPr>
              <p:cNvPr id="25" name="Isosceles Triangle 24"/>
              <p:cNvSpPr/>
              <p:nvPr/>
            </p:nvSpPr>
            <p:spPr>
              <a:xfrm>
                <a:off x="5995252" y="2376605"/>
                <a:ext cx="49095" cy="102034"/>
              </a:xfrm>
              <a:prstGeom prst="triangle">
                <a:avLst/>
              </a:prstGeom>
              <a:solidFill>
                <a:srgbClr val="7F8FA9">
                  <a:lumMod val="40000"/>
                  <a:lumOff val="60000"/>
                </a:srgbClr>
              </a:solidFill>
              <a:ln w="25400" cap="flat" cmpd="sng" algn="ctr">
                <a:noFill/>
                <a:prstDash val="solid"/>
              </a:ln>
              <a:effectLst/>
            </p:spPr>
            <p:txBody>
              <a:bodyPr rtlCol="0" anchor="ctr"/>
              <a:lstStyle/>
              <a:p>
                <a:pPr algn="ctr">
                  <a:defRPr/>
                </a:pPr>
                <a:endParaRPr lang="en-US" kern="0">
                  <a:solidFill>
                    <a:prstClr val="white"/>
                  </a:solidFill>
                </a:endParaRPr>
              </a:p>
            </p:txBody>
          </p:sp>
        </p:grpSp>
      </p:gr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0564" y="1980128"/>
            <a:ext cx="7158037" cy="311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5-Point Star 2"/>
          <p:cNvSpPr/>
          <p:nvPr/>
        </p:nvSpPr>
        <p:spPr>
          <a:xfrm>
            <a:off x="4674215" y="3118366"/>
            <a:ext cx="228600" cy="2286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5-Point Star 25"/>
          <p:cNvSpPr/>
          <p:nvPr/>
        </p:nvSpPr>
        <p:spPr>
          <a:xfrm>
            <a:off x="4559915" y="2691408"/>
            <a:ext cx="316885" cy="3048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5-Point Star 26"/>
          <p:cNvSpPr/>
          <p:nvPr/>
        </p:nvSpPr>
        <p:spPr>
          <a:xfrm>
            <a:off x="3083215" y="2712482"/>
            <a:ext cx="363391" cy="20687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5-Point Star 27"/>
          <p:cNvSpPr/>
          <p:nvPr/>
        </p:nvSpPr>
        <p:spPr>
          <a:xfrm>
            <a:off x="5100555" y="2624078"/>
            <a:ext cx="381000" cy="28575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5-Point Star 28"/>
          <p:cNvSpPr/>
          <p:nvPr/>
        </p:nvSpPr>
        <p:spPr>
          <a:xfrm>
            <a:off x="5333999" y="2286000"/>
            <a:ext cx="397165" cy="24782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5-Point Star 29"/>
          <p:cNvSpPr/>
          <p:nvPr/>
        </p:nvSpPr>
        <p:spPr>
          <a:xfrm>
            <a:off x="2154624" y="3278693"/>
            <a:ext cx="369413" cy="2679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5-Point Star 30"/>
          <p:cNvSpPr/>
          <p:nvPr/>
        </p:nvSpPr>
        <p:spPr>
          <a:xfrm>
            <a:off x="3945580" y="3785116"/>
            <a:ext cx="337377" cy="202168"/>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5-Point Star 31"/>
          <p:cNvSpPr/>
          <p:nvPr/>
        </p:nvSpPr>
        <p:spPr>
          <a:xfrm>
            <a:off x="5227781" y="2882146"/>
            <a:ext cx="304800" cy="3048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5-Point Star 32"/>
          <p:cNvSpPr/>
          <p:nvPr/>
        </p:nvSpPr>
        <p:spPr>
          <a:xfrm>
            <a:off x="4174180" y="2766953"/>
            <a:ext cx="320965" cy="3048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5-Point Star 33"/>
          <p:cNvSpPr/>
          <p:nvPr/>
        </p:nvSpPr>
        <p:spPr>
          <a:xfrm>
            <a:off x="4724400" y="3285371"/>
            <a:ext cx="304800" cy="3048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5-Point Star 34"/>
          <p:cNvSpPr/>
          <p:nvPr/>
        </p:nvSpPr>
        <p:spPr>
          <a:xfrm>
            <a:off x="2514600" y="2903220"/>
            <a:ext cx="304800" cy="33706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5-Point Star 35"/>
          <p:cNvSpPr/>
          <p:nvPr/>
        </p:nvSpPr>
        <p:spPr>
          <a:xfrm>
            <a:off x="6136467" y="2409914"/>
            <a:ext cx="340533" cy="35703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5-Point Star 36"/>
          <p:cNvSpPr/>
          <p:nvPr/>
        </p:nvSpPr>
        <p:spPr>
          <a:xfrm>
            <a:off x="5530160" y="3158251"/>
            <a:ext cx="457200" cy="22681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5-Point Star 37"/>
          <p:cNvSpPr/>
          <p:nvPr/>
        </p:nvSpPr>
        <p:spPr>
          <a:xfrm>
            <a:off x="6288418" y="3076064"/>
            <a:ext cx="364835" cy="22176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5-Point Star 38"/>
          <p:cNvSpPr/>
          <p:nvPr/>
        </p:nvSpPr>
        <p:spPr>
          <a:xfrm>
            <a:off x="3311814" y="3308865"/>
            <a:ext cx="269585" cy="375167"/>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5-Point Star 39"/>
          <p:cNvSpPr/>
          <p:nvPr/>
        </p:nvSpPr>
        <p:spPr>
          <a:xfrm>
            <a:off x="3945580" y="2577346"/>
            <a:ext cx="389082" cy="26646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5-Point Star 40"/>
          <p:cNvSpPr/>
          <p:nvPr/>
        </p:nvSpPr>
        <p:spPr>
          <a:xfrm>
            <a:off x="5100555" y="3401877"/>
            <a:ext cx="429605" cy="185797"/>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99703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 name="Rectangle 29"/>
          <p:cNvSpPr/>
          <p:nvPr/>
        </p:nvSpPr>
        <p:spPr>
          <a:xfrm flipH="1">
            <a:off x="8229600" y="4329111"/>
            <a:ext cx="304800" cy="67627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Rectangle 32"/>
          <p:cNvSpPr/>
          <p:nvPr/>
        </p:nvSpPr>
        <p:spPr>
          <a:xfrm flipH="1">
            <a:off x="8382000" y="4800600"/>
            <a:ext cx="466725" cy="9144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Content Placeholder 3"/>
          <p:cNvSpPr txBox="1">
            <a:spLocks/>
          </p:cNvSpPr>
          <p:nvPr/>
        </p:nvSpPr>
        <p:spPr>
          <a:xfrm>
            <a:off x="185737" y="1189037"/>
            <a:ext cx="4462463" cy="513556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endParaRPr lang="en-US" dirty="0" smtClean="0">
              <a:solidFill>
                <a:prstClr val="black">
                  <a:tint val="75000"/>
                </a:prstClr>
              </a:solidFill>
              <a:latin typeface="Rockwell" pitchFamily="18" charset="0"/>
            </a:endParaRPr>
          </a:p>
          <a:p>
            <a:pPr algn="l"/>
            <a:endParaRPr lang="en-US" dirty="0">
              <a:solidFill>
                <a:prstClr val="black">
                  <a:tint val="75000"/>
                </a:prstClr>
              </a:solidFill>
              <a:latin typeface="Rockwell" pitchFamily="18" charset="0"/>
            </a:endParaRPr>
          </a:p>
        </p:txBody>
      </p:sp>
      <p:sp>
        <p:nvSpPr>
          <p:cNvPr id="4" name="Title 3"/>
          <p:cNvSpPr>
            <a:spLocks noGrp="1"/>
          </p:cNvSpPr>
          <p:nvPr>
            <p:ph type="title"/>
          </p:nvPr>
        </p:nvSpPr>
        <p:spPr>
          <a:xfrm>
            <a:off x="2" y="-76200"/>
            <a:ext cx="9235846" cy="1143000"/>
          </a:xfrm>
          <a:solidFill>
            <a:schemeClr val="accent1">
              <a:lumMod val="75000"/>
            </a:schemeClr>
          </a:solidFill>
        </p:spPr>
        <p:txBody>
          <a:bodyPr/>
          <a:lstStyle/>
          <a:p>
            <a:r>
              <a:rPr lang="en-US" sz="4000" dirty="0" smtClean="0">
                <a:solidFill>
                  <a:schemeClr val="bg1"/>
                </a:solidFill>
                <a:latin typeface="Rockwell" pitchFamily="18" charset="0"/>
              </a:rPr>
              <a:t>Graduate of </a:t>
            </a:r>
            <a:br>
              <a:rPr lang="en-US" sz="4000" dirty="0" smtClean="0">
                <a:solidFill>
                  <a:schemeClr val="bg1"/>
                </a:solidFill>
                <a:latin typeface="Rockwell" pitchFamily="18" charset="0"/>
              </a:rPr>
            </a:br>
            <a:r>
              <a:rPr lang="en-US" sz="4000" dirty="0" smtClean="0">
                <a:solidFill>
                  <a:schemeClr val="bg1"/>
                </a:solidFill>
                <a:latin typeface="Rockwell" pitchFamily="18" charset="0"/>
              </a:rPr>
              <a:t>the Future</a:t>
            </a:r>
            <a:endParaRPr lang="en-US" sz="4000" dirty="0">
              <a:solidFill>
                <a:schemeClr val="bg1"/>
              </a:solidFill>
              <a:latin typeface="Rockwell" pitchFamily="18" charset="0"/>
            </a:endParaRP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2335210"/>
            <a:ext cx="2968625" cy="267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2170" y="76200"/>
            <a:ext cx="5138922" cy="61848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6264696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867400"/>
            <a:ext cx="9144000" cy="990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6207760"/>
            <a:ext cx="3200400" cy="497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2" name="Group 11"/>
          <p:cNvGrpSpPr/>
          <p:nvPr/>
        </p:nvGrpSpPr>
        <p:grpSpPr>
          <a:xfrm>
            <a:off x="76200" y="5734506"/>
            <a:ext cx="3581400" cy="971094"/>
            <a:chOff x="769171" y="2245872"/>
            <a:chExt cx="3581400" cy="971094"/>
          </a:xfrm>
        </p:grpSpPr>
        <p:sp>
          <p:nvSpPr>
            <p:cNvPr id="13" name="TextBox 12"/>
            <p:cNvSpPr txBox="1"/>
            <p:nvPr/>
          </p:nvSpPr>
          <p:spPr>
            <a:xfrm>
              <a:off x="912938" y="2383232"/>
              <a:ext cx="3361433" cy="769441"/>
            </a:xfrm>
            <a:prstGeom prst="rect">
              <a:avLst/>
            </a:prstGeom>
            <a:noFill/>
          </p:spPr>
          <p:txBody>
            <a:bodyPr wrap="none" rtlCol="0">
              <a:spAutoFit/>
            </a:bodyPr>
            <a:lstStyle/>
            <a:p>
              <a:r>
                <a:rPr lang="en-US" sz="4400" b="1" dirty="0" smtClean="0">
                  <a:solidFill>
                    <a:schemeClr val="accent3"/>
                  </a:solidFill>
                  <a:latin typeface="Rockwell" pitchFamily="18" charset="0"/>
                  <a:cs typeface="Narkisim" pitchFamily="34" charset="-79"/>
                </a:rPr>
                <a:t>SCRIPT-NC</a:t>
              </a:r>
              <a:endParaRPr lang="en-US" sz="4400" b="1" dirty="0">
                <a:solidFill>
                  <a:schemeClr val="accent3"/>
                </a:solidFill>
                <a:latin typeface="Rockwell" pitchFamily="18" charset="0"/>
                <a:cs typeface="Narkisim" pitchFamily="34" charset="-79"/>
              </a:endParaRPr>
            </a:p>
          </p:txBody>
        </p:sp>
        <p:sp>
          <p:nvSpPr>
            <p:cNvPr id="14" name="Rectangle 13"/>
            <p:cNvSpPr/>
            <p:nvPr/>
          </p:nvSpPr>
          <p:spPr>
            <a:xfrm>
              <a:off x="769171" y="2986134"/>
              <a:ext cx="3581400" cy="230832"/>
            </a:xfrm>
            <a:prstGeom prst="rect">
              <a:avLst/>
            </a:prstGeom>
          </p:spPr>
          <p:txBody>
            <a:bodyPr wrap="square">
              <a:spAutoFit/>
            </a:bodyPr>
            <a:lstStyle/>
            <a:p>
              <a:pPr algn="ctr"/>
              <a:r>
                <a:rPr lang="en-US" sz="900" dirty="0" smtClean="0">
                  <a:solidFill>
                    <a:schemeClr val="bg1"/>
                  </a:solidFill>
                  <a:latin typeface="Perpetua" pitchFamily="18" charset="0"/>
                  <a:ea typeface="Batang" pitchFamily="18" charset="-127"/>
                  <a:cs typeface="Iskoola Pota" pitchFamily="34" charset="0"/>
                </a:rPr>
                <a:t>Supporting Change and Reform in </a:t>
              </a:r>
              <a:r>
                <a:rPr lang="en-US" sz="900" dirty="0" err="1" smtClean="0">
                  <a:solidFill>
                    <a:schemeClr val="bg1"/>
                  </a:solidFill>
                  <a:latin typeface="Perpetua" pitchFamily="18" charset="0"/>
                  <a:ea typeface="Batang" pitchFamily="18" charset="-127"/>
                  <a:cs typeface="Iskoola Pota" pitchFamily="34" charset="0"/>
                </a:rPr>
                <a:t>Preservice</a:t>
              </a:r>
              <a:r>
                <a:rPr lang="en-US" sz="900" dirty="0" smtClean="0">
                  <a:solidFill>
                    <a:schemeClr val="bg1"/>
                  </a:solidFill>
                  <a:latin typeface="Perpetua" pitchFamily="18" charset="0"/>
                  <a:ea typeface="Batang" pitchFamily="18" charset="-127"/>
                  <a:cs typeface="Iskoola Pota" pitchFamily="34" charset="0"/>
                </a:rPr>
                <a:t> Teaching in North Carolina </a:t>
              </a:r>
              <a:endParaRPr lang="en-US" sz="900" dirty="0">
                <a:solidFill>
                  <a:schemeClr val="bg1"/>
                </a:solidFill>
                <a:latin typeface="Perpetua" pitchFamily="18" charset="0"/>
                <a:ea typeface="Batang" pitchFamily="18" charset="-127"/>
                <a:cs typeface="Iskoola Pota" pitchFamily="34" charset="0"/>
              </a:endParaRPr>
            </a:p>
          </p:txBody>
        </p:sp>
        <p:grpSp>
          <p:nvGrpSpPr>
            <p:cNvPr id="15" name="Group 14"/>
            <p:cNvGrpSpPr/>
            <p:nvPr/>
          </p:nvGrpSpPr>
          <p:grpSpPr>
            <a:xfrm rot="643092">
              <a:off x="2056614" y="2245872"/>
              <a:ext cx="510088" cy="337680"/>
              <a:chOff x="5551022" y="2140959"/>
              <a:chExt cx="510088" cy="337680"/>
            </a:xfrm>
          </p:grpSpPr>
          <p:sp>
            <p:nvSpPr>
              <p:cNvPr id="16" name="Can 15"/>
              <p:cNvSpPr/>
              <p:nvPr/>
            </p:nvSpPr>
            <p:spPr>
              <a:xfrm>
                <a:off x="5637675" y="2307897"/>
                <a:ext cx="291015" cy="161237"/>
              </a:xfrm>
              <a:prstGeom prst="can">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arallelogram 16"/>
              <p:cNvSpPr/>
              <p:nvPr/>
            </p:nvSpPr>
            <p:spPr>
              <a:xfrm rot="642064">
                <a:off x="5551022" y="2140959"/>
                <a:ext cx="510088" cy="234203"/>
              </a:xfrm>
              <a:prstGeom prst="parallelogram">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p:nvPr/>
            </p:nvCxnSpPr>
            <p:spPr>
              <a:xfrm flipH="1">
                <a:off x="6019800" y="2289923"/>
                <a:ext cx="80" cy="112516"/>
              </a:xfrm>
              <a:prstGeom prst="line">
                <a:avLst/>
              </a:prstGeom>
              <a:solidFill>
                <a:schemeClr val="accent3">
                  <a:lumMod val="40000"/>
                  <a:lumOff val="60000"/>
                </a:schemeClr>
              </a:solidFill>
              <a:ln w="12700">
                <a:solidFill>
                  <a:schemeClr val="accent3">
                    <a:lumMod val="40000"/>
                    <a:lumOff val="60000"/>
                  </a:schemeClr>
                </a:solidFill>
              </a:ln>
              <a:effectLst>
                <a:outerShdw blurRad="40000" dist="20000" dir="5400000" rotWithShape="0">
                  <a:srgbClr val="000000">
                    <a:alpha val="0"/>
                  </a:srgbClr>
                </a:outerShdw>
              </a:effectLst>
            </p:spPr>
            <p:style>
              <a:lnRef idx="2">
                <a:schemeClr val="accent3"/>
              </a:lnRef>
              <a:fillRef idx="0">
                <a:schemeClr val="accent3"/>
              </a:fillRef>
              <a:effectRef idx="1">
                <a:schemeClr val="accent3"/>
              </a:effectRef>
              <a:fontRef idx="minor">
                <a:schemeClr val="tx1"/>
              </a:fontRef>
            </p:style>
          </p:cxnSp>
          <p:sp>
            <p:nvSpPr>
              <p:cNvPr id="19" name="Isosceles Triangle 18"/>
              <p:cNvSpPr/>
              <p:nvPr/>
            </p:nvSpPr>
            <p:spPr>
              <a:xfrm>
                <a:off x="5995252" y="2376605"/>
                <a:ext cx="49095" cy="102034"/>
              </a:xfrm>
              <a:prstGeom prst="triangl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 name="Group 3"/>
          <p:cNvGrpSpPr>
            <a:grpSpLocks/>
          </p:cNvGrpSpPr>
          <p:nvPr/>
        </p:nvGrpSpPr>
        <p:grpSpPr bwMode="auto">
          <a:xfrm>
            <a:off x="1927336" y="457200"/>
            <a:ext cx="4724400" cy="5029200"/>
            <a:chOff x="2514600" y="1447800"/>
            <a:chExt cx="3417757" cy="4497051"/>
          </a:xfrm>
        </p:grpSpPr>
        <p:pic>
          <p:nvPicPr>
            <p:cNvPr id="22"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1447800"/>
              <a:ext cx="3417757" cy="4497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
            <p:cNvSpPr>
              <a:spLocks noChangeArrowheads="1"/>
            </p:cNvSpPr>
            <p:nvPr/>
          </p:nvSpPr>
          <p:spPr bwMode="auto">
            <a:xfrm>
              <a:off x="2819400" y="4343400"/>
              <a:ext cx="2895600" cy="1403571"/>
            </a:xfrm>
            <a:prstGeom prst="rect">
              <a:avLst/>
            </a:prstGeom>
            <a:solidFill>
              <a:srgbClr val="99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3200" b="1" dirty="0" smtClean="0">
                  <a:latin typeface="Rockwell" pitchFamily="18" charset="0"/>
                </a:rPr>
                <a:t>Syllabus Deconstruction in Progress</a:t>
              </a:r>
              <a:endParaRPr lang="en-US" sz="3200" b="1" dirty="0">
                <a:latin typeface="Rockwell" pitchFamily="18" charset="0"/>
              </a:endParaRPr>
            </a:p>
          </p:txBody>
        </p:sp>
      </p:grpSp>
    </p:spTree>
    <p:extLst>
      <p:ext uri="{BB962C8B-B14F-4D97-AF65-F5344CB8AC3E}">
        <p14:creationId xmlns:p14="http://schemas.microsoft.com/office/powerpoint/2010/main" val="64163962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0" y="5867400"/>
            <a:ext cx="9144000" cy="990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930152"/>
            <a:ext cx="2819399" cy="927847"/>
          </a:xfrm>
          <a:prstGeom prst="rect">
            <a:avLst/>
          </a:prstGeom>
        </p:spPr>
      </p:pic>
      <p:sp>
        <p:nvSpPr>
          <p:cNvPr id="29" name="Rectangle 28"/>
          <p:cNvSpPr/>
          <p:nvPr/>
        </p:nvSpPr>
        <p:spPr>
          <a:xfrm flipH="1">
            <a:off x="8401050" y="3810000"/>
            <a:ext cx="304800" cy="676275"/>
          </a:xfrm>
          <a:prstGeom prst="rect">
            <a:avLst/>
          </a:prstGeom>
          <a:noFill/>
          <a:ln w="31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p:nvSpPr>
        <p:spPr>
          <a:xfrm flipH="1">
            <a:off x="8229600" y="4329111"/>
            <a:ext cx="304800" cy="67627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Rectangle 32"/>
          <p:cNvSpPr/>
          <p:nvPr/>
        </p:nvSpPr>
        <p:spPr>
          <a:xfrm flipH="1">
            <a:off x="8382000" y="4800600"/>
            <a:ext cx="466725" cy="9144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Content Placeholder 3"/>
          <p:cNvSpPr txBox="1">
            <a:spLocks/>
          </p:cNvSpPr>
          <p:nvPr/>
        </p:nvSpPr>
        <p:spPr>
          <a:xfrm>
            <a:off x="185737" y="1189037"/>
            <a:ext cx="4462463" cy="513556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endParaRPr lang="en-US" dirty="0" smtClean="0">
              <a:solidFill>
                <a:prstClr val="black">
                  <a:tint val="75000"/>
                </a:prstClr>
              </a:solidFill>
              <a:latin typeface="Rockwell" pitchFamily="18" charset="0"/>
            </a:endParaRPr>
          </a:p>
          <a:p>
            <a:pPr algn="l"/>
            <a:endParaRPr lang="en-US" dirty="0">
              <a:solidFill>
                <a:prstClr val="black">
                  <a:tint val="75000"/>
                </a:prstClr>
              </a:solidFill>
              <a:latin typeface="Rockwell" pitchFamily="18" charset="0"/>
            </a:endParaRPr>
          </a:p>
        </p:txBody>
      </p:sp>
      <p:sp>
        <p:nvSpPr>
          <p:cNvPr id="4" name="Title 3"/>
          <p:cNvSpPr>
            <a:spLocks noGrp="1"/>
          </p:cNvSpPr>
          <p:nvPr>
            <p:ph type="title"/>
          </p:nvPr>
        </p:nvSpPr>
        <p:spPr>
          <a:xfrm>
            <a:off x="2" y="-76200"/>
            <a:ext cx="9235846" cy="1143000"/>
          </a:xfrm>
          <a:solidFill>
            <a:schemeClr val="accent1">
              <a:lumMod val="75000"/>
            </a:schemeClr>
          </a:solidFill>
        </p:spPr>
        <p:txBody>
          <a:bodyPr/>
          <a:lstStyle/>
          <a:p>
            <a:r>
              <a:rPr lang="en-US" sz="4000" dirty="0" smtClean="0">
                <a:solidFill>
                  <a:schemeClr val="bg1"/>
                </a:solidFill>
                <a:latin typeface="Rockwell" pitchFamily="18" charset="0"/>
              </a:rPr>
              <a:t>Deconstructing/reconstructing courses</a:t>
            </a:r>
            <a:endParaRPr lang="en-US" sz="4000" dirty="0">
              <a:solidFill>
                <a:schemeClr val="bg1"/>
              </a:solidFill>
              <a:latin typeface="Rockwell" pitchFamily="18" charset="0"/>
            </a:endParaRPr>
          </a:p>
        </p:txBody>
      </p:sp>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2335210"/>
            <a:ext cx="2968625" cy="267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82356" y="6074568"/>
            <a:ext cx="3200400" cy="50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81000" y="1261170"/>
            <a:ext cx="7620000" cy="3539430"/>
          </a:xfrm>
          <a:prstGeom prst="rect">
            <a:avLst/>
          </a:prstGeom>
          <a:noFill/>
        </p:spPr>
        <p:txBody>
          <a:bodyPr wrap="square" rtlCol="0">
            <a:spAutoFit/>
          </a:bodyPr>
          <a:lstStyle/>
          <a:p>
            <a:pPr marL="342900" lvl="0" indent="-228600">
              <a:spcBef>
                <a:spcPct val="20000"/>
              </a:spcBef>
              <a:buClr>
                <a:srgbClr val="629DD1"/>
              </a:buClr>
              <a:buFont typeface="Arial" pitchFamily="34" charset="0"/>
              <a:buChar char="•"/>
            </a:pPr>
            <a:r>
              <a:rPr lang="en-US" sz="3200" dirty="0">
                <a:solidFill>
                  <a:prstClr val="black"/>
                </a:solidFill>
              </a:rPr>
              <a:t>Overview of Course</a:t>
            </a:r>
          </a:p>
          <a:p>
            <a:pPr marL="342900" lvl="0" indent="-228600">
              <a:spcBef>
                <a:spcPct val="20000"/>
              </a:spcBef>
              <a:buClr>
                <a:srgbClr val="629DD1"/>
              </a:buClr>
              <a:buFont typeface="Arial" pitchFamily="34" charset="0"/>
              <a:buChar char="•"/>
            </a:pPr>
            <a:r>
              <a:rPr lang="en-US" sz="3200" dirty="0">
                <a:solidFill>
                  <a:prstClr val="black"/>
                </a:solidFill>
              </a:rPr>
              <a:t>Course Description</a:t>
            </a:r>
          </a:p>
          <a:p>
            <a:pPr marL="342900" lvl="0" indent="-228600">
              <a:spcBef>
                <a:spcPct val="20000"/>
              </a:spcBef>
              <a:buClr>
                <a:srgbClr val="629DD1"/>
              </a:buClr>
              <a:buFont typeface="Arial" pitchFamily="34" charset="0"/>
              <a:buChar char="•"/>
            </a:pPr>
            <a:r>
              <a:rPr lang="en-US" sz="3200" dirty="0">
                <a:solidFill>
                  <a:prstClr val="black"/>
                </a:solidFill>
              </a:rPr>
              <a:t>Student Learning Outcomes (SLOs)</a:t>
            </a:r>
          </a:p>
          <a:p>
            <a:pPr marL="342900" lvl="0" indent="-228600">
              <a:spcBef>
                <a:spcPct val="20000"/>
              </a:spcBef>
              <a:buClr>
                <a:srgbClr val="629DD1"/>
              </a:buClr>
              <a:buFont typeface="Arial" pitchFamily="34" charset="0"/>
              <a:buChar char="•"/>
            </a:pPr>
            <a:r>
              <a:rPr lang="en-US" sz="3200" dirty="0">
                <a:solidFill>
                  <a:prstClr val="black"/>
                </a:solidFill>
              </a:rPr>
              <a:t>Assignments</a:t>
            </a:r>
          </a:p>
          <a:p>
            <a:pPr marL="342900" lvl="0" indent="-228600">
              <a:spcBef>
                <a:spcPct val="20000"/>
              </a:spcBef>
              <a:buClr>
                <a:srgbClr val="629DD1"/>
              </a:buClr>
              <a:buFont typeface="Arial" pitchFamily="34" charset="0"/>
              <a:buChar char="•"/>
            </a:pPr>
            <a:r>
              <a:rPr lang="en-US" sz="3200" dirty="0">
                <a:solidFill>
                  <a:prstClr val="black"/>
                </a:solidFill>
              </a:rPr>
              <a:t>Required Materials/Texts</a:t>
            </a:r>
          </a:p>
          <a:p>
            <a:pPr marL="342900" lvl="0" indent="-228600">
              <a:spcBef>
                <a:spcPct val="20000"/>
              </a:spcBef>
              <a:buClr>
                <a:srgbClr val="629DD1"/>
              </a:buClr>
              <a:buFont typeface="Arial" pitchFamily="34" charset="0"/>
              <a:buChar char="•"/>
            </a:pPr>
            <a:r>
              <a:rPr lang="en-US" sz="3200" dirty="0">
                <a:solidFill>
                  <a:prstClr val="black"/>
                </a:solidFill>
              </a:rPr>
              <a:t>Course schedule/outline</a:t>
            </a:r>
          </a:p>
        </p:txBody>
      </p:sp>
      <p:graphicFrame>
        <p:nvGraphicFramePr>
          <p:cNvPr id="14" name="Table 13"/>
          <p:cNvGraphicFramePr>
            <a:graphicFrameLocks noGrp="1"/>
          </p:cNvGraphicFramePr>
          <p:nvPr>
            <p:extLst>
              <p:ext uri="{D42A27DB-BD31-4B8C-83A1-F6EECF244321}">
                <p14:modId xmlns:p14="http://schemas.microsoft.com/office/powerpoint/2010/main" val="4231193993"/>
              </p:ext>
            </p:extLst>
          </p:nvPr>
        </p:nvGraphicFramePr>
        <p:xfrm>
          <a:off x="5029199" y="4800601"/>
          <a:ext cx="3962398" cy="1946147"/>
        </p:xfrm>
        <a:graphic>
          <a:graphicData uri="http://schemas.openxmlformats.org/drawingml/2006/table">
            <a:tbl>
              <a:tblPr firstRow="1" firstCol="1" bandRow="1">
                <a:tableStyleId>{5C22544A-7EE6-4342-B048-85BDC9FD1C3A}</a:tableStyleId>
              </a:tblPr>
              <a:tblGrid>
                <a:gridCol w="695158"/>
                <a:gridCol w="544540"/>
                <a:gridCol w="544540"/>
                <a:gridCol w="544540"/>
                <a:gridCol w="544540"/>
                <a:gridCol w="544540"/>
                <a:gridCol w="544540"/>
              </a:tblGrid>
              <a:tr h="278021">
                <a:tc>
                  <a:txBody>
                    <a:bodyPr/>
                    <a:lstStyle/>
                    <a:p>
                      <a:pPr marL="0" marR="0">
                        <a:lnSpc>
                          <a:spcPct val="115000"/>
                        </a:lnSpc>
                        <a:spcBef>
                          <a:spcPts val="0"/>
                        </a:spcBef>
                        <a:spcAft>
                          <a:spcPts val="0"/>
                        </a:spcAft>
                      </a:pPr>
                      <a:r>
                        <a:rPr lang="en-US" sz="1400" dirty="0">
                          <a:effectLst/>
                        </a:rPr>
                        <a:t> </a:t>
                      </a:r>
                      <a:endParaRPr lang="en-US" sz="1100" dirty="0">
                        <a:effectLst/>
                        <a:latin typeface="Calibri"/>
                        <a:ea typeface="Calibri"/>
                        <a:cs typeface="Times New Roman"/>
                      </a:endParaRPr>
                    </a:p>
                  </a:txBody>
                  <a:tcPr marL="68580" marR="68580" marT="0" marB="0"/>
                </a:tc>
                <a:tc gridSpan="6">
                  <a:txBody>
                    <a:bodyPr/>
                    <a:lstStyle/>
                    <a:p>
                      <a:pPr marL="0" marR="0" algn="ctr">
                        <a:lnSpc>
                          <a:spcPct val="115000"/>
                        </a:lnSpc>
                        <a:spcBef>
                          <a:spcPts val="0"/>
                        </a:spcBef>
                        <a:spcAft>
                          <a:spcPts val="0"/>
                        </a:spcAft>
                      </a:pPr>
                      <a:r>
                        <a:rPr lang="en-US" sz="1400" dirty="0">
                          <a:effectLst/>
                        </a:rPr>
                        <a:t>Student Learning Outcomes</a:t>
                      </a:r>
                      <a:endParaRPr lang="en-US" sz="1100" dirty="0">
                        <a:effectLst/>
                        <a:latin typeface="Calibri"/>
                        <a:ea typeface="Calibri"/>
                        <a:cs typeface="Times New Roman"/>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556042">
                <a:tc>
                  <a:txBody>
                    <a:bodyPr/>
                    <a:lstStyle/>
                    <a:p>
                      <a:pPr marL="0" marR="0">
                        <a:lnSpc>
                          <a:spcPct val="115000"/>
                        </a:lnSpc>
                        <a:spcBef>
                          <a:spcPts val="0"/>
                        </a:spcBef>
                        <a:spcAft>
                          <a:spcPts val="0"/>
                        </a:spcAft>
                      </a:pPr>
                      <a:r>
                        <a:rPr lang="en-US" sz="1400">
                          <a:effectLst/>
                        </a:rPr>
                        <a:t>Assignment</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dirty="0">
                          <a:effectLst/>
                        </a:rPr>
                        <a:t>1</a:t>
                      </a:r>
                      <a:endParaRPr lang="en-US" sz="11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a:effectLst/>
                        </a:rPr>
                        <a:t>2</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a:effectLst/>
                        </a:rPr>
                        <a:t>3</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a:effectLst/>
                        </a:rPr>
                        <a:t>4</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a:effectLst/>
                        </a:rPr>
                        <a:t>5</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a:effectLst/>
                        </a:rPr>
                        <a:t>6</a:t>
                      </a:r>
                      <a:endParaRPr lang="en-US" sz="1100">
                        <a:effectLst/>
                        <a:latin typeface="Calibri"/>
                        <a:ea typeface="Calibri"/>
                        <a:cs typeface="Times New Roman"/>
                      </a:endParaRPr>
                    </a:p>
                  </a:txBody>
                  <a:tcPr marL="68580" marR="68580" marT="0" marB="0"/>
                </a:tc>
              </a:tr>
              <a:tr h="278021">
                <a:tc>
                  <a:txBody>
                    <a:bodyPr/>
                    <a:lstStyle/>
                    <a:p>
                      <a:pPr marL="0" marR="0">
                        <a:lnSpc>
                          <a:spcPct val="115000"/>
                        </a:lnSpc>
                        <a:spcBef>
                          <a:spcPts val="0"/>
                        </a:spcBef>
                        <a:spcAft>
                          <a:spcPts val="0"/>
                        </a:spcAft>
                      </a:pPr>
                      <a:r>
                        <a:rPr lang="en-US" sz="1400">
                          <a:effectLst/>
                        </a:rPr>
                        <a:t>1-</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a:effectLst/>
                        </a:rPr>
                        <a:t> </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a:effectLst/>
                        </a:rPr>
                        <a:t> </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dirty="0">
                          <a:effectLst/>
                        </a:rPr>
                        <a:t> </a:t>
                      </a:r>
                      <a:endParaRPr lang="en-US" sz="11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dirty="0">
                          <a:effectLst/>
                        </a:rPr>
                        <a:t> </a:t>
                      </a:r>
                      <a:endParaRPr lang="en-US" sz="11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a:effectLst/>
                        </a:rPr>
                        <a:t> </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a:effectLst/>
                        </a:rPr>
                        <a:t> </a:t>
                      </a:r>
                      <a:endParaRPr lang="en-US" sz="1100">
                        <a:effectLst/>
                        <a:latin typeface="Calibri"/>
                        <a:ea typeface="Calibri"/>
                        <a:cs typeface="Times New Roman"/>
                      </a:endParaRPr>
                    </a:p>
                  </a:txBody>
                  <a:tcPr marL="68580" marR="68580" marT="0" marB="0"/>
                </a:tc>
              </a:tr>
              <a:tr h="278021">
                <a:tc>
                  <a:txBody>
                    <a:bodyPr/>
                    <a:lstStyle/>
                    <a:p>
                      <a:pPr marL="0" marR="0">
                        <a:lnSpc>
                          <a:spcPct val="115000"/>
                        </a:lnSpc>
                        <a:spcBef>
                          <a:spcPts val="0"/>
                        </a:spcBef>
                        <a:spcAft>
                          <a:spcPts val="0"/>
                        </a:spcAft>
                      </a:pPr>
                      <a:r>
                        <a:rPr lang="en-US" sz="1400">
                          <a:effectLst/>
                        </a:rPr>
                        <a:t>2- </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a:effectLst/>
                        </a:rPr>
                        <a:t> </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a:effectLst/>
                        </a:rPr>
                        <a:t> </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a:effectLst/>
                        </a:rPr>
                        <a:t> </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a:effectLst/>
                        </a:rPr>
                        <a:t> </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a:effectLst/>
                        </a:rPr>
                        <a:t> </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a:effectLst/>
                        </a:rPr>
                        <a:t> </a:t>
                      </a:r>
                      <a:endParaRPr lang="en-US" sz="1100">
                        <a:effectLst/>
                        <a:latin typeface="Calibri"/>
                        <a:ea typeface="Calibri"/>
                        <a:cs typeface="Times New Roman"/>
                      </a:endParaRPr>
                    </a:p>
                  </a:txBody>
                  <a:tcPr marL="68580" marR="68580" marT="0" marB="0"/>
                </a:tc>
              </a:tr>
              <a:tr h="278021">
                <a:tc>
                  <a:txBody>
                    <a:bodyPr/>
                    <a:lstStyle/>
                    <a:p>
                      <a:pPr marL="0" marR="0">
                        <a:lnSpc>
                          <a:spcPct val="115000"/>
                        </a:lnSpc>
                        <a:spcBef>
                          <a:spcPts val="0"/>
                        </a:spcBef>
                        <a:spcAft>
                          <a:spcPts val="0"/>
                        </a:spcAft>
                      </a:pPr>
                      <a:r>
                        <a:rPr lang="en-US" sz="1400">
                          <a:effectLst/>
                        </a:rPr>
                        <a:t>3- </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a:effectLst/>
                        </a:rPr>
                        <a:t> </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a:effectLst/>
                        </a:rPr>
                        <a:t> </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a:effectLst/>
                        </a:rPr>
                        <a:t> </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a:effectLst/>
                        </a:rPr>
                        <a:t> </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a:effectLst/>
                        </a:rPr>
                        <a:t> </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a:effectLst/>
                        </a:rPr>
                        <a:t> </a:t>
                      </a:r>
                      <a:endParaRPr lang="en-US" sz="1100">
                        <a:effectLst/>
                        <a:latin typeface="Calibri"/>
                        <a:ea typeface="Calibri"/>
                        <a:cs typeface="Times New Roman"/>
                      </a:endParaRPr>
                    </a:p>
                  </a:txBody>
                  <a:tcPr marL="68580" marR="68580" marT="0" marB="0"/>
                </a:tc>
              </a:tr>
              <a:tr h="278021">
                <a:tc>
                  <a:txBody>
                    <a:bodyPr/>
                    <a:lstStyle/>
                    <a:p>
                      <a:pPr marL="0" marR="0">
                        <a:lnSpc>
                          <a:spcPct val="115000"/>
                        </a:lnSpc>
                        <a:spcBef>
                          <a:spcPts val="0"/>
                        </a:spcBef>
                        <a:spcAft>
                          <a:spcPts val="0"/>
                        </a:spcAft>
                      </a:pPr>
                      <a:r>
                        <a:rPr lang="en-US" sz="1400">
                          <a:effectLst/>
                        </a:rPr>
                        <a:t>4- </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a:effectLst/>
                        </a:rPr>
                        <a:t> </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a:effectLst/>
                        </a:rPr>
                        <a:t> </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a:effectLst/>
                        </a:rPr>
                        <a:t> </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a:effectLst/>
                        </a:rPr>
                        <a:t> </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a:effectLst/>
                        </a:rPr>
                        <a:t> </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dirty="0">
                          <a:effectLst/>
                        </a:rPr>
                        <a:t> </a:t>
                      </a:r>
                      <a:endParaRPr lang="en-US" sz="1100" dirty="0">
                        <a:effectLst/>
                        <a:latin typeface="Calibri"/>
                        <a:ea typeface="Calibri"/>
                        <a:cs typeface="Times New Roman"/>
                      </a:endParaRPr>
                    </a:p>
                  </a:txBody>
                  <a:tcPr marL="68580" marR="68580" marT="0" marB="0"/>
                </a:tc>
              </a:tr>
            </a:tbl>
          </a:graphicData>
        </a:graphic>
      </p:graphicFrame>
    </p:spTree>
    <p:extLst>
      <p:ext uri="{BB962C8B-B14F-4D97-AF65-F5344CB8AC3E}">
        <p14:creationId xmlns:p14="http://schemas.microsoft.com/office/powerpoint/2010/main" val="356690114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0" y="5867400"/>
            <a:ext cx="9144000" cy="990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930152"/>
            <a:ext cx="2819399" cy="927847"/>
          </a:xfrm>
          <a:prstGeom prst="rect">
            <a:avLst/>
          </a:prstGeom>
        </p:spPr>
      </p:pic>
      <p:sp>
        <p:nvSpPr>
          <p:cNvPr id="29" name="Rectangle 28"/>
          <p:cNvSpPr/>
          <p:nvPr/>
        </p:nvSpPr>
        <p:spPr>
          <a:xfrm flipH="1">
            <a:off x="8401050" y="3810000"/>
            <a:ext cx="304800" cy="676275"/>
          </a:xfrm>
          <a:prstGeom prst="rect">
            <a:avLst/>
          </a:prstGeom>
          <a:noFill/>
          <a:ln w="31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p:nvSpPr>
        <p:spPr>
          <a:xfrm flipH="1">
            <a:off x="8229600" y="4329111"/>
            <a:ext cx="304800" cy="67627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Rectangle 32"/>
          <p:cNvSpPr/>
          <p:nvPr/>
        </p:nvSpPr>
        <p:spPr>
          <a:xfrm flipH="1">
            <a:off x="8382000" y="4800600"/>
            <a:ext cx="466725" cy="9144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Content Placeholder 3"/>
          <p:cNvSpPr txBox="1">
            <a:spLocks/>
          </p:cNvSpPr>
          <p:nvPr/>
        </p:nvSpPr>
        <p:spPr>
          <a:xfrm>
            <a:off x="185737" y="1189037"/>
            <a:ext cx="4462463" cy="513556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endParaRPr lang="en-US" dirty="0" smtClean="0">
              <a:solidFill>
                <a:prstClr val="black">
                  <a:tint val="75000"/>
                </a:prstClr>
              </a:solidFill>
              <a:latin typeface="Rockwell" pitchFamily="18" charset="0"/>
            </a:endParaRPr>
          </a:p>
          <a:p>
            <a:pPr algn="l"/>
            <a:endParaRPr lang="en-US" dirty="0">
              <a:solidFill>
                <a:prstClr val="black">
                  <a:tint val="75000"/>
                </a:prstClr>
              </a:solidFill>
              <a:latin typeface="Rockwell" pitchFamily="18" charset="0"/>
            </a:endParaRPr>
          </a:p>
        </p:txBody>
      </p:sp>
      <p:sp>
        <p:nvSpPr>
          <p:cNvPr id="4" name="Title 3"/>
          <p:cNvSpPr>
            <a:spLocks noGrp="1"/>
          </p:cNvSpPr>
          <p:nvPr>
            <p:ph type="title"/>
          </p:nvPr>
        </p:nvSpPr>
        <p:spPr>
          <a:xfrm>
            <a:off x="2" y="-76200"/>
            <a:ext cx="9235846" cy="1143000"/>
          </a:xfrm>
          <a:solidFill>
            <a:schemeClr val="accent1">
              <a:lumMod val="75000"/>
            </a:schemeClr>
          </a:solidFill>
        </p:spPr>
        <p:txBody>
          <a:bodyPr/>
          <a:lstStyle/>
          <a:p>
            <a:r>
              <a:rPr lang="en-US" sz="4000" dirty="0" smtClean="0">
                <a:solidFill>
                  <a:schemeClr val="bg1"/>
                </a:solidFill>
                <a:latin typeface="Rockwell" pitchFamily="18" charset="0"/>
              </a:rPr>
              <a:t>What’s the gist/context for this course?</a:t>
            </a:r>
            <a:endParaRPr lang="en-US" sz="4000" dirty="0">
              <a:solidFill>
                <a:schemeClr val="bg1"/>
              </a:solidFill>
              <a:latin typeface="Rockwell" pitchFamily="18" charset="0"/>
            </a:endParaRPr>
          </a:p>
        </p:txBody>
      </p:sp>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2335210"/>
            <a:ext cx="2968625" cy="267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82356" y="6074568"/>
            <a:ext cx="3200400" cy="50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81000" y="1261170"/>
            <a:ext cx="7620000" cy="2850011"/>
          </a:xfrm>
          <a:prstGeom prst="rect">
            <a:avLst/>
          </a:prstGeom>
          <a:noFill/>
        </p:spPr>
        <p:txBody>
          <a:bodyPr wrap="square" rtlCol="0">
            <a:spAutoFit/>
          </a:bodyPr>
          <a:lstStyle/>
          <a:p>
            <a:pPr marL="342900" indent="-228600">
              <a:spcBef>
                <a:spcPct val="20000"/>
              </a:spcBef>
              <a:buClr>
                <a:srgbClr val="629DD1"/>
              </a:buClr>
              <a:buFont typeface="Arial" pitchFamily="34" charset="0"/>
              <a:buChar char="•"/>
            </a:pPr>
            <a:r>
              <a:rPr lang="en-US" sz="3200" dirty="0" smtClean="0">
                <a:solidFill>
                  <a:prstClr val="black"/>
                </a:solidFill>
              </a:rPr>
              <a:t>Who takes the course?</a:t>
            </a:r>
            <a:endParaRPr lang="en-US" sz="3200" dirty="0">
              <a:solidFill>
                <a:prstClr val="black"/>
              </a:solidFill>
            </a:endParaRPr>
          </a:p>
          <a:p>
            <a:pPr marL="342900" indent="-228600">
              <a:spcBef>
                <a:spcPct val="20000"/>
              </a:spcBef>
              <a:buClr>
                <a:srgbClr val="629DD1"/>
              </a:buClr>
              <a:buFont typeface="Arial" pitchFamily="34" charset="0"/>
              <a:buChar char="•"/>
            </a:pPr>
            <a:r>
              <a:rPr lang="en-US" sz="3200" dirty="0" smtClean="0">
                <a:solidFill>
                  <a:prstClr val="black"/>
                </a:solidFill>
              </a:rPr>
              <a:t>Where does it fall in your sequence?</a:t>
            </a:r>
            <a:endParaRPr lang="en-US" sz="3200" dirty="0">
              <a:solidFill>
                <a:prstClr val="black"/>
              </a:solidFill>
            </a:endParaRPr>
          </a:p>
          <a:p>
            <a:pPr marL="342900" indent="-228600">
              <a:spcBef>
                <a:spcPct val="20000"/>
              </a:spcBef>
              <a:buClr>
                <a:srgbClr val="629DD1"/>
              </a:buClr>
              <a:buFont typeface="Arial" pitchFamily="34" charset="0"/>
              <a:buChar char="•"/>
            </a:pPr>
            <a:r>
              <a:rPr lang="en-US" sz="3200" dirty="0" smtClean="0">
                <a:solidFill>
                  <a:prstClr val="black"/>
                </a:solidFill>
              </a:rPr>
              <a:t>What are the major concepts you want students to take away?</a:t>
            </a:r>
          </a:p>
          <a:p>
            <a:pPr marL="342900" indent="-228600">
              <a:spcBef>
                <a:spcPct val="20000"/>
              </a:spcBef>
              <a:buClr>
                <a:srgbClr val="629DD1"/>
              </a:buClr>
              <a:buFont typeface="Arial" pitchFamily="34" charset="0"/>
              <a:buChar char="•"/>
            </a:pPr>
            <a:r>
              <a:rPr lang="en-US" sz="3200" dirty="0" smtClean="0">
                <a:solidFill>
                  <a:prstClr val="black"/>
                </a:solidFill>
              </a:rPr>
              <a:t>What values do you want to underscore?</a:t>
            </a:r>
            <a:endParaRPr lang="en-US" sz="3200" dirty="0">
              <a:solidFill>
                <a:prstClr val="black"/>
              </a:solidFill>
            </a:endParaRPr>
          </a:p>
        </p:txBody>
      </p:sp>
      <p:sp>
        <p:nvSpPr>
          <p:cNvPr id="3" name="AutoShape 2" descr="data:image/jpeg;base64,/9j/4AAQSkZJRgABAQAAAQABAAD/2wCEAAkGBxMSEhUUExQUFRUVFxoYFxgXFxcXGBcZFxcXFxgXFxUYHSggGBwlGxcaITEhJiorLi4uFx8zODMsNygtLisBCgoKDg0OGxAQGywmICQ0MCwsNDQsLCwsLDQsNCwvLSw1LCwsLCwsLCw0LCw0LCwsLCwsLCwsLCwsLCwsNCwsLP/AABEIALcBEwMBIgACEQEDEQH/xAAcAAEAAQUBAQAAAAAAAAAAAAAABAECAwUGBwj/xAA9EAABAwIDBAcGBAYCAwEAAAABAAIRAyEEEjEFQVFhBiIycYGRoRNCscHR8AdSguEUI2KSovFysjPS4iT/xAAaAQEAAwEBAQAAAAAAAAAAAAAAAgMEAQUG/8QALxEAAgECBQEGBgIDAAAAAAAAAAECAxEEEiExQfAFIlFhccETMoGhsdEUUjNy4f/aAAwDAQACEQMRAD8A9xREQBERAEREAREQBERAEREARFEx+0qVBuatUp028XuDR6lAS0XBbS/FPCMJFJtStA7QAazzcZPktdh/xepXNSg9rNzmkOvMAXhRzIllZ6dKpK8axv4o4qqCKQpUcoJntEjdZ0geBWOj+J2OIFqECxhhMxx6/wAIXPiI78NntSLzjo1+KDKjsuKFOkIEVG5g2d4c0zlHOSvRKVQOALSCDcEGQRxBGqkmmRcWty9ERdOBERAEREAREQBERAEREAREQBERAEREAREQBERAEREAREQBUcqrhvxC6VGgw0KDorOHWcBPs2nf/wAjuHja08k7I7FXdiJ076f+wJoYU5qos94uGHgNxcN82Hw8lxrqlZ2ao4ved7i52vj9FV1LMQ0EuJOnPiSNT5LsdgdHGUxmLQXcfpxWapUtqzXSpZtEcXR2NVfo2w14eKznozVuDff98QvThQ0gQq/wttyzuvI1fxoI8rGxREP192I3cJ+Cw1MHlILXGOItzIIPw3r0faOAB1A++9aPEbJ4D5j9lKNa+5VKilsca+q4OFzEcOcg2M6rsugHTZ+Fcym4/wAjND2a5Q736fCDq3eCd61eJ2QdNeW4/Raips8tNp43+Uaq5SRQ4M+oaVQOALSCCAQRoQbghXrzr8JukWel/C1HS+nJpk6ln5T/AFNnxHcV6KFpTujNJWdgiIunAiIgCIiAIiIAiIgCIiAIiIAiIgCIiAIiIAiIgCIiA0/Sfa38NRLx2z1WA6ZjNzyAknuXhW2caXOdmcS4kkkm5O+25eg/iji5r06cmGUi8jm52UfAeRXB9E9mfxWJzOH8unDjz/K3z+Czzlq2+DVTjokt2b3oh0dyj21UXPZBn+4rsXUbQrmiAPPuG5ZNdFhnJyZvjFRVkYm01a9ihY7auR2RkF3OVjpY2o49YNjdEyo5GSuS3tHBYKmGYdwUhoO8LIGckytC6OZxmDa03J8B8t61lXDZnBogyY4Lrsbhw4R5HValmAex4dIgDdrKmpFbhqROj+xXMLcS55Y4PJYGmB1TGZ1jrBEcDzXqOx9strWPVfwmQebSuOc4ZabphrHjMIN26kQAquxTbV6DgSzrOaPeaO1bcRrHKN6nGvKLvwSlhYTjZLXxPR0WLD1g9rXDRwBHcRKyr0jxgiIgCIiAIiIAiIgCIiAIiIAiIgCIiAIiIAiIgCIiA8s/E3Audi2cKrGgfozkj4eazdHtnijS0EuJcfgPQBdr0h2X7YMeADUouD2TvI1b3OFvFaCpSh7miYDj+0+CxYhNG/DSTKURPh6nitftfHOptimAXGbkwBz5lbEnd5qFVoS4HUfd1TGPLNEpX2OeZhnsaatZ1heBMu77x6LBj9q4iixtTKWNf2QGgwJyjM47ybRy8+j2lh8zdJi4HdcfBZC1tWm2k6m1wYGwC3MQWgCQSOrcSrouPJVJSt3SLsnGPeBmOaQCDBBvuPNbdYmUDOl1IFAgKltEmiHVKwvAKk12rAQuWRJNog4h4p06rjdrabnEHQhozX8tdyidHqRyVMQWljazCabCZJzCBmI01W0fbnYiNRcaFX4OoBTAcQeAAiFFqxfTnodp0dbGHpt1ytLQeTSQPQLZrQdFq/bYdAQ5o4AiCBykeq369Om+4jxq3+SXqERFMrCIiAIiIAiIgCIiAIiIAiIgCIiAIiIAiIgCIiAoQuT6UEUnOqbss+ItHwXV1HQCVz3SDAe3oPZvs4cy0zHjEKFSOZE6c8sjgMNthz5ebeg8lu9k41tVpLSDBgwZvErjXYNvtKNB5y0y4mobjS5b32jvXSbA2V7Fr8rnuzZZkktaGSAWg9nNMkbrC8SctRJK5vp3k7G5bTnmszaahNpVL5ZHNXYbHOzezfrBIPECJ+IWazZpaUUbKm2FcXLFuVso4FWcrWUN9NSi9WQuaxJ6SRAqBWAQVIrMWAq3dENUzb9H8Rlqt/qlp8dPUBdiF53TeW3Go08F3OF2gxzGuzNEgGCQCOI81pw8tLMx4mGuZExFaHK5aTKEREAREQBERAEREAREQBERAEREAREQBERAEREBHxjtAoiz4s9bwWBAcz0n6N+0IxFNoLqbg9zfzAG5HOPkd18PtHUqehIAvAvlB6roGto+9O4w7er3rktuj2VR4FgQI7o+wsmIhyjdhat+6zmX0P4uXOq1iyZAbmpZYMxuvzW0w+FOYuN3RA4NaSDA4kkCTyCtpPggC+YiGjUkjXkOJVdo4urRE+wLxEywyf7YlUN2Rq1bsbFgIVTKj4LEOqMDiADvAOaORPFSWuUMw+H4liAwquCxvMKWjINNMx1HSsORJlWYvFtpiSQorR2LJK6FV4aCTovPNrEYrFCpYMp9RxPvwS5rAeMny8FtNo7SfXJYww3eRuC1pqNa0BvYBDS0xo4wZnfJBnmpSeX1ZpwmH+I8z2R3X4d7YcMQKJJyPzANvDHtZ7SRJsC0HyXpy8H2JtE0atN47THWnfkJbE75Y9ez7J2xRxDc1J4dGo95veNfHQrRhp6ZWZO1cO4zVSK0e/qbFECLWeQEREAREQBERAEREAREQBERAEREAREQBERAQsV2lhWfFi/gsCAn4fshabpNs/2jQ4dps+I4fNbfCu6vcrcZGUk2Aue5RlFNWZKMnF3RxGycKM2Y7hA5cVsMZtBjajGON3ghoFzLb7uU+XNY8TXGZxaIBOvHiYVcK9jBLWyTq428yb+C82fgb4u7uyFjMG9zs9NuQ/mJieRaNR3wrm1SDDokcND3KRVxNV2hAHJv1utdjCXanrC9hEtv9+S4kmXKcloyeKqjYioowrLW7a2yyg2SZcdBvSG9kSntcz7S2i2i0uJvC8+xu2n4ms1rdCdOV7nkr8RVqYsvObK2NdY4WlZ9ntbSim0RxOhc4fmPHhyU5Wg/M04ag6sW9ok4N9kyGmd5MRP3pyWprmXu/rbbvaT8yFPLr30In5H5LVSTI95ptz1+It3hQkejRSSstjK2rvmM0fpeJH7R9VNwe1alKoHsMVW6Xi5t1Xb2uJu027oWsc8dr3Xdr6n5pnLdbkSBOonf38CuIskk1Zn0JsTb1HEiKbwXN7bdHNPcdRO8SFtl86bK2o+m5rqbsr26SYI0JAPAxpca2XpPR/8AESnAZiiRU/M1oIPeBv7hw0W2niE9JHzuK7MlDvUtV9/+noSKLgtoUqomm9rx/SQfMahSZWhNPY8tpp2ZVERdOBERAEREAREQBERAEREAREQBERAR8Y2wPBRFsXtkQte5sGEBlwz4PesW3Hfy44uA8ut8lRRdsV5a0HW5+A+ZVdb5GWUvnRpKtO9vNX0qUXN1JoskrFtFsDv0gE+gXnp6ano2u7I120ekFGl23tbOgNiY1galYqTs4D5EmNDOu6y4TpNi3VXsqN/8LCad7EOc4tkg3Elo7ovC7GhjmMoh8wylTzmOLRIEcfnC63ZaF6o6XOT270vZQaadH+bVFiBdrSLHMePJaBrH1HB1V2cntDw0H3uWHZ+DuS62Yud35jmnndbRvV1047vFWRtFaFv8a7vPrrpGSu6Gw2B3aaa25BYMK7NJ0+Rn781GxtfrSLt38id/MT971nYckf1a8nfuqkryPRclCnYy4ipLJGo0+Y+/kolQWD+Gvdv8RHorjV69tPQO3meFlQ1YzBusjUcRePC08lGT1LqMbRuy2pYnQzumwMXnvF44lYqdPO6dDvHy5qxjC+4tx4nkVPAEWF/j48Oa43Yklm9A92UdZoPDmmHDgSSM0+Y5LE65IcfPy8xzWfKW6HTjcb9Qfko3JZbk7BbRLCC0lhmbGDPf/orsNj/iHVpkNrAVAN5s7W0OFieRHiuAkEff2e//AEgeRqJG/f5jfprZThOUdmZ6+Gp1VaaPeNk9J8PiIDHhrz7j+q7w3O8CVuQV850K5iGu7wRIJ1Eg6RyXT7E6b4ihAc4uZfq1CXtgflqdpvjIWqGK/sjxa/ZDWtJ/R/s9mRczsbpjh68Bx9m87nEFs8A8W84XShwWqMlJXR5NSlOm7TViqKkopFZVERAEREAREQBERAEREAWHEUpuNVllcn0n6WihNOjDquhJu1h7vfdy0G8hQnNQV2W0aM60ssEbPGYynSE1HBg5mJ7hvWlxO0WVxmZmygltxEmA4x5hefYvab3OL3uc9x7TnH0Dhp3NEc10nRp2agCPee86RoQ3f/xWSVfPoenV7O/jwzN3f2OiwNS0/FW46rKrTso+LcoZVYzKTzHEYzZDz/FNgFtRxqU+RzZ48x6qJtjEN9hTot0JzPjfHZbA1vfwC6uo+GFx0AJ8pPyXEPrDJM3IF+RFo+964eph+/dPgguqxY8OE27vNRcXtENs03POQbTAPGFFx+PJOVtpmTy5c+fNa11Il0D3b+JEAKehNOSZPw2IbnIHZvIiY4gcoPxWfE4oAezkyRZx3eA33WnoNJcb7z6NhA12Sd7Y9CQV2yRxylJ3fmbjCEvaJs5to3AjdHD6qQ4ZocPEcuHeD8VFw1iHcRB8ND97lMZYkbvv78FmluerT1jqXsZBkaHXcO881cdba6H1JHI20+Kx5j2W6jU8P3VWuAFtzgP8hOtjqZUSy6MzYN/9+PkOKwuqZebfv15c1ZiauV1vIcJv8QqMdmngbR4aFEjjfBeIO/8A3xCv624+cz58VRpm32fqk5d9v2uOR7vVdOWMkh2o++/w3qntC3U258OZ3jiotXFZrN3a+fyI+4WUh2/W3hP7jRDmj2MwqFukjutobkc11XRzp1Xw5AefaU9C0+6TeWu1APl5Lj/Pd6/vPojHjz18rfMeClGTTuiqtRhUjlkro96wvSzDPYHZ4kTBBkcjEhF4YzFOjtuG7futNj4otP8AIn5Hkvsin4v7fo+kkRFtPnwiIgCIiAIiIAqEqq0vS/apwuFqVWwHAANJuA51gSN4Ez4Lkmoq7J04OclCO70Oe6e9LPZTQomHkddwNwD7reBI1du79PPDVc6GtAcSQIkhs21A1uQI7ytc3EOe9xJMuuXOPWO869/JS9ku/nU7WDmxzgzPhEryqs3OV2fY4XDQoUrR358y3bDqdKCXOjSSwZZgxlAPVHmb7l6B0Oof/lok+8zNoROcl03vGi84xVBtalkfml4DrSCwmcpHCJ033XfdCNsl9MUqgyvpgN5ECwLeUAKMbW8zN2iqiiv6+509RoWrxSn4uuAPoufx+NsXEFrWgkkiDAvbmpOTPKo07s5/pZtTJTfSb2iOsfyt7Ud5HoSuQNi2bkUj4kBm5Z8bUNRj3O7VR7pjm/LHgBHgsWJd1z/xPq4D5KN7n0VKjGlHTc0uMA9ocukftCMd13DmJ8z+6tD7g7yCPMlyrTHXd/y+Eq/gx3vK65fsX0iCDa3/AM/QqtIjha/ycfBYcObHvd/1AWTD2aT3x4u+iM7B3sTKL+ryH1hSTIAA7Trd3Hy0WKjSjI3nJ7mj6uUmn2nOOjRl8hmd8Y8FS2bYLTUqCGy0aAAk8zu8r+Xhib7g73n1IH+YHgqvbIaDrUdJ9Sf8R8FbWqR7R53AN8hmdHi4BcRJvr7kV9STUedAMnl1nfEKfRpQNN3+x4fLkoDacZGnWMz+/tOH9xAWwpntGdDbvFvVxcO5SkQpp89clKzwxpd9nu7vvRQBUfW6osLSfgbb7T4FW4yqXvaxupM8YBEehF+a2VCkGQ0c55k9aSeJt5lPlV+TivUk0tkUw+HawBo4T4iPLXTkr88E8OsPIg/BWPd1rfct/wDZU1PlHmWH0UNy5WWiE3Pj8nD0JVCbnjr5H6OVxsRz+TXfL4Kx3aPd82rpxowVycxufsd6JWeMxlUViZna1PqVEReofFBERAEREAREQBcD+KWOHs6dA+8Q/wDscMvmZ8l3y8Y/EbHZ8c4TamAPCm3Mf8qp8lnxMrQt4npdk0s+ITfGvt7nH4mhBzNmQSDwcOBtN7HxUvZTi6q5xBaaTTY6Zn9RhneJdP6D4R3PIaJ3hhP6XNDvSFKfNNmX33HSLyRDQZ3AEn9Z4Lz7n1Tj4For3J/M/KO5ttOA63kthszG+xqAmS09q9xGrhJiATfjwWoIGYAaMb5l3VaD4Zj4hXYerqTeXEDubYG/MOjvUPNHZRjOLhLZnp9PEBzZBBB0IuD4rjen20wyk2mD1qrxYG+Smc2vN2Va7Zu1KlJpbSgsdfIdBJjqnVpdJJK5jpFRrV6pqSMo6gGa4AJnXWb+Svp5W9TxZ4SpRldK68iXQxYeIFw0yTAA1JIHG8LDiKvW72gf5FS8BQDGRYW3QT4m8+C1Fep1v0t9S5cSTbsenKUlBZtyHQf12hSaZ6zjzPwH1WvwZmozwU6jo49//UD5K+asefQlmX19i3DuimTyP/ZTKLLMbzAP6RdQKf8A4xzLR5yfotrQEvbyafMmPkq56Gihql6InUO2SfdaB4nrH0hWCfZt41HT/eS4+ECFtsFQYybk1HMe46ZQDTc1sbyYhYjggX0GAnO9odcDI1ryWNneTLDb9lVlZqVWN7dat/hIhNu8nc1sedz6D1UN3WYwHWo4F363Zj/iCtvi8CwtaKT3F1cx1g2we4U2OMaAi4BvZW4nB03EOpOcQw5CHgDt9RjhG6zrG67laIurGX193b2Na3tF3E+jesfUx+lSKgy0zxgm43kyD5z5BbCls2gNX1SRU9i7qtu+o4nML9mx5qC7DNc+s17nAMgOygEmIEDNYdZx15rrg7hVo5W+tSDsinYPMZqhtO5rnWE7r6+HBbjGbPFy1x6tzaxg6jhYzF7ATCxVm0nsotDK2ZxqZRTyyQx0AOngOHNS6dN1T2WeoYfTNR8BulNzieyAXEgDU6mVJrl8lSm1aMXot/Px/DNXSbp+n/s8Qr39pvh/iS76rYV8LRIaWOqSabqrQ4NjLTMlriDr1TfRWOwNMNzOe4OFMOFgWy8uDWxq5xF7WCryM0/Hgl9jX1e20cA4+jgrDd7tez8csLPSw7y7MGk6AW1sPqUpYWoXPOR0CG6HUTI9FyxJyV9zVYytD3XKLKMKHy6dSdI3Ej5IrU4oyuEm7o+qERF6Z8aEREAREQBERAF88dJq5fiKrvz1Hd+UvqOI/tACIseL4Pc7FXen9Pc1XtZIzAQTlA4y5sg8hHjdSamIkueSXASBxJ948pJjldEWOx7zky0ktEe843P9bvkAP8QsWIcAA1uphjfGZM9wPiiLiOtltWvkFt0AcSTYLE7E5QAe7fqRAA7hvKIpximQlNoiYrG5crfeMxy3H/tHkoj9X/0iP7RPzRFalZLrkySm5SafD9jV4QxUb/x+UqdSfNFx4h3xIRFbU4+nuYsM/mX+34iW5uwOc+QhbbBv6znfliP0tlEVNTY24d97rwNhR2jUFKlSkQRBMDNlDZy59Ykiyo/FuMvmHMAYwi0BskeOZxuiKptvrzNkYRWy6sSMXj3vNJsMBzh0tYGuJY0uHWHOPJYcVtOofbO6oIjRoEmmwuEx/U8oi6pPr1IzpxSdlt+i1+LdJkg/z6dQ294H0EuNlAq7WealZhy5SDUdDQC42sXaxJmERTptu5TiIqOWy5/ZL2bialOllkdYOOgJbmAs12okbwqP2q7M1rYENNMWFmO6zkRRTbZY4RjFJLfr3K0toPJgR1aZpC2gd13ejlIp41xaWHKWizSWguaA6wDtQOr8URcbZZGEXxy/yylLGEl3VZAJbodHAktnNpB7+aph9qPILzlu4nQ+6bb+IKIl2R+HFvVeP5IuEeAxvdPnf5oiLj3Jxm0j/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457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26898" y="4148138"/>
            <a:ext cx="3893278"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6186618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0" y="5867400"/>
            <a:ext cx="9144000" cy="990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930152"/>
            <a:ext cx="2819399" cy="927847"/>
          </a:xfrm>
          <a:prstGeom prst="rect">
            <a:avLst/>
          </a:prstGeom>
        </p:spPr>
      </p:pic>
      <p:sp>
        <p:nvSpPr>
          <p:cNvPr id="29" name="Rectangle 28"/>
          <p:cNvSpPr/>
          <p:nvPr/>
        </p:nvSpPr>
        <p:spPr>
          <a:xfrm flipH="1">
            <a:off x="8401050" y="3810000"/>
            <a:ext cx="304800" cy="676275"/>
          </a:xfrm>
          <a:prstGeom prst="rect">
            <a:avLst/>
          </a:prstGeom>
          <a:noFill/>
          <a:ln w="31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p:nvSpPr>
        <p:spPr>
          <a:xfrm flipH="1">
            <a:off x="8229600" y="4329111"/>
            <a:ext cx="304800" cy="67627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Rectangle 32"/>
          <p:cNvSpPr/>
          <p:nvPr/>
        </p:nvSpPr>
        <p:spPr>
          <a:xfrm flipH="1">
            <a:off x="8382000" y="4800600"/>
            <a:ext cx="466725" cy="9144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Content Placeholder 3"/>
          <p:cNvSpPr txBox="1">
            <a:spLocks/>
          </p:cNvSpPr>
          <p:nvPr/>
        </p:nvSpPr>
        <p:spPr>
          <a:xfrm>
            <a:off x="185737" y="1189037"/>
            <a:ext cx="4462463" cy="513556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endParaRPr lang="en-US" dirty="0" smtClean="0">
              <a:solidFill>
                <a:prstClr val="black">
                  <a:tint val="75000"/>
                </a:prstClr>
              </a:solidFill>
              <a:latin typeface="Rockwell" pitchFamily="18" charset="0"/>
            </a:endParaRPr>
          </a:p>
          <a:p>
            <a:pPr algn="l"/>
            <a:endParaRPr lang="en-US" dirty="0">
              <a:solidFill>
                <a:prstClr val="black">
                  <a:tint val="75000"/>
                </a:prstClr>
              </a:solidFill>
              <a:latin typeface="Rockwell" pitchFamily="18" charset="0"/>
            </a:endParaRPr>
          </a:p>
        </p:txBody>
      </p:sp>
      <p:sp>
        <p:nvSpPr>
          <p:cNvPr id="4" name="Title 3"/>
          <p:cNvSpPr>
            <a:spLocks noGrp="1"/>
          </p:cNvSpPr>
          <p:nvPr>
            <p:ph type="title"/>
          </p:nvPr>
        </p:nvSpPr>
        <p:spPr>
          <a:xfrm>
            <a:off x="2" y="-76200"/>
            <a:ext cx="9235846" cy="1143000"/>
          </a:xfrm>
          <a:solidFill>
            <a:schemeClr val="accent1">
              <a:lumMod val="75000"/>
            </a:schemeClr>
          </a:solidFill>
        </p:spPr>
        <p:txBody>
          <a:bodyPr/>
          <a:lstStyle/>
          <a:p>
            <a:r>
              <a:rPr lang="en-US" sz="4000" dirty="0" smtClean="0">
                <a:solidFill>
                  <a:schemeClr val="bg1"/>
                </a:solidFill>
                <a:latin typeface="Rockwell" pitchFamily="18" charset="0"/>
              </a:rPr>
              <a:t>Non-</a:t>
            </a:r>
            <a:r>
              <a:rPr lang="en-US" sz="4000" dirty="0" err="1" smtClean="0">
                <a:solidFill>
                  <a:schemeClr val="bg1"/>
                </a:solidFill>
                <a:latin typeface="Rockwell" pitchFamily="18" charset="0"/>
              </a:rPr>
              <a:t>negotiables</a:t>
            </a:r>
            <a:endParaRPr lang="en-US" sz="4000" dirty="0">
              <a:solidFill>
                <a:schemeClr val="bg1"/>
              </a:solidFill>
              <a:latin typeface="Rockwell" pitchFamily="18" charset="0"/>
            </a:endParaRPr>
          </a:p>
        </p:txBody>
      </p:sp>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2335210"/>
            <a:ext cx="2968625" cy="267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82356" y="6074568"/>
            <a:ext cx="3200400" cy="50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81000" y="1261170"/>
            <a:ext cx="7620000" cy="1766637"/>
          </a:xfrm>
          <a:prstGeom prst="rect">
            <a:avLst/>
          </a:prstGeom>
          <a:noFill/>
        </p:spPr>
        <p:txBody>
          <a:bodyPr wrap="square" rtlCol="0">
            <a:spAutoFit/>
          </a:bodyPr>
          <a:lstStyle/>
          <a:p>
            <a:pPr marL="342900" indent="-228600">
              <a:spcBef>
                <a:spcPct val="20000"/>
              </a:spcBef>
              <a:buClr>
                <a:srgbClr val="629DD1"/>
              </a:buClr>
              <a:buFont typeface="Arial" pitchFamily="34" charset="0"/>
              <a:buChar char="•"/>
            </a:pPr>
            <a:r>
              <a:rPr lang="en-US" sz="3200" dirty="0" smtClean="0">
                <a:solidFill>
                  <a:prstClr val="black"/>
                </a:solidFill>
              </a:rPr>
              <a:t>Course number and title</a:t>
            </a:r>
          </a:p>
          <a:p>
            <a:pPr marL="342900" indent="-228600">
              <a:spcBef>
                <a:spcPct val="20000"/>
              </a:spcBef>
              <a:buClr>
                <a:srgbClr val="629DD1"/>
              </a:buClr>
              <a:buFont typeface="Arial" pitchFamily="34" charset="0"/>
              <a:buChar char="•"/>
            </a:pPr>
            <a:r>
              <a:rPr lang="en-US" sz="3200" dirty="0" smtClean="0">
                <a:solidFill>
                  <a:prstClr val="black"/>
                </a:solidFill>
              </a:rPr>
              <a:t>Course description</a:t>
            </a:r>
          </a:p>
          <a:p>
            <a:pPr marL="342900" indent="-228600">
              <a:spcBef>
                <a:spcPct val="20000"/>
              </a:spcBef>
              <a:buClr>
                <a:srgbClr val="629DD1"/>
              </a:buClr>
              <a:buFont typeface="Arial" pitchFamily="34" charset="0"/>
              <a:buChar char="•"/>
            </a:pPr>
            <a:r>
              <a:rPr lang="en-US" sz="3200" dirty="0" smtClean="0">
                <a:solidFill>
                  <a:prstClr val="black"/>
                </a:solidFill>
              </a:rPr>
              <a:t>Student learning outcomes/objectives</a:t>
            </a:r>
            <a:endParaRPr lang="en-US" sz="3200" dirty="0">
              <a:solidFill>
                <a:prstClr val="black"/>
              </a:solidFill>
            </a:endParaRPr>
          </a:p>
        </p:txBody>
      </p:sp>
      <p:sp>
        <p:nvSpPr>
          <p:cNvPr id="3" name="AutoShape 2" descr="data:image/jpeg;base64,/9j/4AAQSkZJRgABAQAAAQABAAD/2wCEAAkGBxMSEhUUExQUFRUVFxoYFxgXFxcXGBcZFxcXFxgXFxUYHSggGBwlGxcaITEhJiorLi4uFx8zODMsNygtLisBCgoKDg0OGxAQGywmICQ0MCwsNDQsLCwsLDQsNCwvLSw1LCwsLCwsLCw0LCw0LCwsLCwsLCwsLCwsLCwsNCwsLP/AABEIALcBEwMBIgACEQEDEQH/xAAcAAEAAQUBAQAAAAAAAAAAAAAABAECAwUGBwj/xAA9EAABAwIDBAcGBAYCAwEAAAABAAIRAyEEEjEFQVFhBiIycYGRoRNCscHR8AdSguEUI2KSovFysjPS4iT/xAAaAQEAAwEBAQAAAAAAAAAAAAAAAgMEAQUG/8QALxEAAgECBQEGBgIDAAAAAAAAAAECAxEEEiExQfAFIlFhccETMoGhsdEUUjNy4f/aAAwDAQACEQMRAD8A9xREQBERAEREAREQBERAEREARFEx+0qVBuatUp028XuDR6lAS0XBbS/FPCMJFJtStA7QAazzcZPktdh/xepXNSg9rNzmkOvMAXhRzIllZ6dKpK8axv4o4qqCKQpUcoJntEjdZ0geBWOj+J2OIFqECxhhMxx6/wAIXPiI78NntSLzjo1+KDKjsuKFOkIEVG5g2d4c0zlHOSvRKVQOALSCDcEGQRxBGqkmmRcWty9ERdOBERAEREAREQBERAEREAREQBERAEREAREQBERAEREAREQBUcqrhvxC6VGgw0KDorOHWcBPs2nf/wAjuHja08k7I7FXdiJ076f+wJoYU5qos94uGHgNxcN82Hw8lxrqlZ2ao4ved7i52vj9FV1LMQ0EuJOnPiSNT5LsdgdHGUxmLQXcfpxWapUtqzXSpZtEcXR2NVfo2w14eKznozVuDff98QvThQ0gQq/wttyzuvI1fxoI8rGxREP192I3cJ+Cw1MHlILXGOItzIIPw3r0faOAB1A++9aPEbJ4D5j9lKNa+5VKilsca+q4OFzEcOcg2M6rsugHTZ+Fcym4/wAjND2a5Q736fCDq3eCd61eJ2QdNeW4/Raips8tNp43+Uaq5SRQ4M+oaVQOALSCCAQRoQbghXrzr8JukWel/C1HS+nJpk6ln5T/AFNnxHcV6KFpTujNJWdgiIunAiIgCIiAIiIAiIgCIiAIiIAiIgCIiAIiIAiIgCIiA0/Sfa38NRLx2z1WA6ZjNzyAknuXhW2caXOdmcS4kkkm5O+25eg/iji5r06cmGUi8jm52UfAeRXB9E9mfxWJzOH8unDjz/K3z+Czzlq2+DVTjokt2b3oh0dyj21UXPZBn+4rsXUbQrmiAPPuG5ZNdFhnJyZvjFRVkYm01a9ihY7auR2RkF3OVjpY2o49YNjdEyo5GSuS3tHBYKmGYdwUhoO8LIGckytC6OZxmDa03J8B8t61lXDZnBogyY4Lrsbhw4R5HValmAex4dIgDdrKmpFbhqROj+xXMLcS55Y4PJYGmB1TGZ1jrBEcDzXqOx9strWPVfwmQebSuOc4ZabphrHjMIN26kQAquxTbV6DgSzrOaPeaO1bcRrHKN6nGvKLvwSlhYTjZLXxPR0WLD1g9rXDRwBHcRKyr0jxgiIgCIiAIiIAiIgCIiAIiIAiIgCIiAIiIAiIgCIiA8s/E3Audi2cKrGgfozkj4eazdHtnijS0EuJcfgPQBdr0h2X7YMeADUouD2TvI1b3OFvFaCpSh7miYDj+0+CxYhNG/DSTKURPh6nitftfHOptimAXGbkwBz5lbEnd5qFVoS4HUfd1TGPLNEpX2OeZhnsaatZ1heBMu77x6LBj9q4iixtTKWNf2QGgwJyjM47ybRy8+j2lh8zdJi4HdcfBZC1tWm2k6m1wYGwC3MQWgCQSOrcSrouPJVJSt3SLsnGPeBmOaQCDBBvuPNbdYmUDOl1IFAgKltEmiHVKwvAKk12rAQuWRJNog4h4p06rjdrabnEHQhozX8tdyidHqRyVMQWljazCabCZJzCBmI01W0fbnYiNRcaFX4OoBTAcQeAAiFFqxfTnodp0dbGHpt1ytLQeTSQPQLZrQdFq/bYdAQ5o4AiCBykeq369Om+4jxq3+SXqERFMrCIiAIiIAiIgCIiAIiIAiIgCIiAIiIAiIgCIiAoQuT6UEUnOqbss+ItHwXV1HQCVz3SDAe3oPZvs4cy0zHjEKFSOZE6c8sjgMNthz5ebeg8lu9k41tVpLSDBgwZvErjXYNvtKNB5y0y4mobjS5b32jvXSbA2V7Fr8rnuzZZkktaGSAWg9nNMkbrC8SctRJK5vp3k7G5bTnmszaahNpVL5ZHNXYbHOzezfrBIPECJ+IWazZpaUUbKm2FcXLFuVso4FWcrWUN9NSi9WQuaxJ6SRAqBWAQVIrMWAq3dENUzb9H8Rlqt/qlp8dPUBdiF53TeW3Go08F3OF2gxzGuzNEgGCQCOI81pw8tLMx4mGuZExFaHK5aTKEREAREQBERAEREAREQBERAEREAREQBERAEREBHxjtAoiz4s9bwWBAcz0n6N+0IxFNoLqbg9zfzAG5HOPkd18PtHUqehIAvAvlB6roGto+9O4w7er3rktuj2VR4FgQI7o+wsmIhyjdhat+6zmX0P4uXOq1iyZAbmpZYMxuvzW0w+FOYuN3RA4NaSDA4kkCTyCtpPggC+YiGjUkjXkOJVdo4urRE+wLxEywyf7YlUN2Rq1bsbFgIVTKj4LEOqMDiADvAOaORPFSWuUMw+H4liAwquCxvMKWjINNMx1HSsORJlWYvFtpiSQorR2LJK6FV4aCTovPNrEYrFCpYMp9RxPvwS5rAeMny8FtNo7SfXJYww3eRuC1pqNa0BvYBDS0xo4wZnfJBnmpSeX1ZpwmH+I8z2R3X4d7YcMQKJJyPzANvDHtZ7SRJsC0HyXpy8H2JtE0atN47THWnfkJbE75Y9ez7J2xRxDc1J4dGo95veNfHQrRhp6ZWZO1cO4zVSK0e/qbFECLWeQEREAREQBERAEREAREQBERAEREAREQBERAQsV2lhWfFi/gsCAn4fshabpNs/2jQ4dps+I4fNbfCu6vcrcZGUk2Aue5RlFNWZKMnF3RxGycKM2Y7hA5cVsMZtBjajGON3ghoFzLb7uU+XNY8TXGZxaIBOvHiYVcK9jBLWyTq428yb+C82fgb4u7uyFjMG9zs9NuQ/mJieRaNR3wrm1SDDokcND3KRVxNV2hAHJv1utdjCXanrC9hEtv9+S4kmXKcloyeKqjYioowrLW7a2yyg2SZcdBvSG9kSntcz7S2i2i0uJvC8+xu2n4ms1rdCdOV7nkr8RVqYsvObK2NdY4WlZ9ntbSim0RxOhc4fmPHhyU5Wg/M04ag6sW9ok4N9kyGmd5MRP3pyWprmXu/rbbvaT8yFPLr30In5H5LVSTI95ptz1+It3hQkejRSSstjK2rvmM0fpeJH7R9VNwe1alKoHsMVW6Xi5t1Xb2uJu027oWsc8dr3Xdr6n5pnLdbkSBOonf38CuIskk1Zn0JsTb1HEiKbwXN7bdHNPcdRO8SFtl86bK2o+m5rqbsr26SYI0JAPAxpca2XpPR/8AESnAZiiRU/M1oIPeBv7hw0W2niE9JHzuK7MlDvUtV9/+noSKLgtoUqomm9rx/SQfMahSZWhNPY8tpp2ZVERdOBERAEREAREQBERAEREAREQBERAR8Y2wPBRFsXtkQte5sGEBlwz4PesW3Hfy44uA8ut8lRRdsV5a0HW5+A+ZVdb5GWUvnRpKtO9vNX0qUXN1JoskrFtFsDv0gE+gXnp6ano2u7I120ekFGl23tbOgNiY1galYqTs4D5EmNDOu6y4TpNi3VXsqN/8LCad7EOc4tkg3Elo7ovC7GhjmMoh8wylTzmOLRIEcfnC63ZaF6o6XOT270vZQaadH+bVFiBdrSLHMePJaBrH1HB1V2cntDw0H3uWHZ+DuS62Yud35jmnndbRvV1047vFWRtFaFv8a7vPrrpGSu6Gw2B3aaa25BYMK7NJ0+Rn781GxtfrSLt38id/MT971nYckf1a8nfuqkryPRclCnYy4ipLJGo0+Y+/kolQWD+Gvdv8RHorjV69tPQO3meFlQ1YzBusjUcRePC08lGT1LqMbRuy2pYnQzumwMXnvF44lYqdPO6dDvHy5qxjC+4tx4nkVPAEWF/j48Oa43Yklm9A92UdZoPDmmHDgSSM0+Y5LE65IcfPy8xzWfKW6HTjcb9Qfko3JZbk7BbRLCC0lhmbGDPf/orsNj/iHVpkNrAVAN5s7W0OFieRHiuAkEff2e//AEgeRqJG/f5jfprZThOUdmZ6+Gp1VaaPeNk9J8PiIDHhrz7j+q7w3O8CVuQV850K5iGu7wRIJ1Eg6RyXT7E6b4ihAc4uZfq1CXtgflqdpvjIWqGK/sjxa/ZDWtJ/R/s9mRczsbpjh68Bx9m87nEFs8A8W84XShwWqMlJXR5NSlOm7TViqKkopFZVERAEREAREQBERAEREAWHEUpuNVllcn0n6WihNOjDquhJu1h7vfdy0G8hQnNQV2W0aM60ssEbPGYynSE1HBg5mJ7hvWlxO0WVxmZmygltxEmA4x5hefYvab3OL3uc9x7TnH0Dhp3NEc10nRp2agCPee86RoQ3f/xWSVfPoenV7O/jwzN3f2OiwNS0/FW46rKrTso+LcoZVYzKTzHEYzZDz/FNgFtRxqU+RzZ48x6qJtjEN9hTot0JzPjfHZbA1vfwC6uo+GFx0AJ8pPyXEPrDJM3IF+RFo+964eph+/dPgguqxY8OE27vNRcXtENs03POQbTAPGFFx+PJOVtpmTy5c+fNa11Il0D3b+JEAKehNOSZPw2IbnIHZvIiY4gcoPxWfE4oAezkyRZx3eA33WnoNJcb7z6NhA12Sd7Y9CQV2yRxylJ3fmbjCEvaJs5to3AjdHD6qQ4ZocPEcuHeD8VFw1iHcRB8ND97lMZYkbvv78FmluerT1jqXsZBkaHXcO881cdba6H1JHI20+Kx5j2W6jU8P3VWuAFtzgP8hOtjqZUSy6MzYN/9+PkOKwuqZebfv15c1ZiauV1vIcJv8QqMdmngbR4aFEjjfBeIO/8A3xCv624+cz58VRpm32fqk5d9v2uOR7vVdOWMkh2o++/w3qntC3U258OZ3jiotXFZrN3a+fyI+4WUh2/W3hP7jRDmj2MwqFukjutobkc11XRzp1Xw5AefaU9C0+6TeWu1APl5Lj/Pd6/vPojHjz18rfMeClGTTuiqtRhUjlkro96wvSzDPYHZ4kTBBkcjEhF4YzFOjtuG7futNj4otP8AIn5Hkvsin4v7fo+kkRFtPnwiIgCIiAIiIAqEqq0vS/apwuFqVWwHAANJuA51gSN4Ez4Lkmoq7J04OclCO70Oe6e9LPZTQomHkddwNwD7reBI1du79PPDVc6GtAcSQIkhs21A1uQI7ytc3EOe9xJMuuXOPWO869/JS9ku/nU7WDmxzgzPhEryqs3OV2fY4XDQoUrR358y3bDqdKCXOjSSwZZgxlAPVHmb7l6B0Oof/lok+8zNoROcl03vGi84xVBtalkfml4DrSCwmcpHCJ033XfdCNsl9MUqgyvpgN5ECwLeUAKMbW8zN2iqiiv6+509RoWrxSn4uuAPoufx+NsXEFrWgkkiDAvbmpOTPKo07s5/pZtTJTfSb2iOsfyt7Ud5HoSuQNi2bkUj4kBm5Z8bUNRj3O7VR7pjm/LHgBHgsWJd1z/xPq4D5KN7n0VKjGlHTc0uMA9ocukftCMd13DmJ8z+6tD7g7yCPMlyrTHXd/y+Eq/gx3vK65fsX0iCDa3/AM/QqtIjha/ycfBYcObHvd/1AWTD2aT3x4u+iM7B3sTKL+ryH1hSTIAA7Trd3Hy0WKjSjI3nJ7mj6uUmn2nOOjRl8hmd8Y8FS2bYLTUqCGy0aAAk8zu8r+Xhib7g73n1IH+YHgqvbIaDrUdJ9Sf8R8FbWqR7R53AN8hmdHi4BcRJvr7kV9STUedAMnl1nfEKfRpQNN3+x4fLkoDacZGnWMz+/tOH9xAWwpntGdDbvFvVxcO5SkQpp89clKzwxpd9nu7vvRQBUfW6osLSfgbb7T4FW4yqXvaxupM8YBEehF+a2VCkGQ0c55k9aSeJt5lPlV+TivUk0tkUw+HawBo4T4iPLXTkr88E8OsPIg/BWPd1rfct/wDZU1PlHmWH0UNy5WWiE3Pj8nD0JVCbnjr5H6OVxsRz+TXfL4Kx3aPd82rpxowVycxufsd6JWeMxlUViZna1PqVEReofFBERAEREAREQBcD+KWOHs6dA+8Q/wDscMvmZ8l3y8Y/EbHZ8c4TamAPCm3Mf8qp8lnxMrQt4npdk0s+ITfGvt7nH4mhBzNmQSDwcOBtN7HxUvZTi6q5xBaaTTY6Zn9RhneJdP6D4R3PIaJ3hhP6XNDvSFKfNNmX33HSLyRDQZ3AEn9Z4Lz7n1Tj4For3J/M/KO5ttOA63kthszG+xqAmS09q9xGrhJiATfjwWoIGYAaMb5l3VaD4Zj4hXYerqTeXEDubYG/MOjvUPNHZRjOLhLZnp9PEBzZBBB0IuD4rjen20wyk2mD1qrxYG+Smc2vN2Va7Zu1KlJpbSgsdfIdBJjqnVpdJJK5jpFRrV6pqSMo6gGa4AJnXWb+Svp5W9TxZ4SpRldK68iXQxYeIFw0yTAA1JIHG8LDiKvW72gf5FS8BQDGRYW3QT4m8+C1Fep1v0t9S5cSTbsenKUlBZtyHQf12hSaZ6zjzPwH1WvwZmozwU6jo49//UD5K+asefQlmX19i3DuimTyP/ZTKLLMbzAP6RdQKf8A4xzLR5yfotrQEvbyafMmPkq56Gihql6InUO2SfdaB4nrH0hWCfZt41HT/eS4+ECFtsFQYybk1HMe46ZQDTc1sbyYhYjggX0GAnO9odcDI1ryWNneTLDb9lVlZqVWN7dat/hIhNu8nc1sedz6D1UN3WYwHWo4F363Zj/iCtvi8CwtaKT3F1cx1g2we4U2OMaAi4BvZW4nB03EOpOcQw5CHgDt9RjhG6zrG67laIurGX193b2Na3tF3E+jesfUx+lSKgy0zxgm43kyD5z5BbCls2gNX1SRU9i7qtu+o4nML9mx5qC7DNc+s17nAMgOygEmIEDNYdZx15rrg7hVo5W+tSDsinYPMZqhtO5rnWE7r6+HBbjGbPFy1x6tzaxg6jhYzF7ATCxVm0nsotDK2ZxqZRTyyQx0AOngOHNS6dN1T2WeoYfTNR8BulNzieyAXEgDU6mVJrl8lSm1aMXot/Px/DNXSbp+n/s8Qr39pvh/iS76rYV8LRIaWOqSabqrQ4NjLTMlriDr1TfRWOwNMNzOe4OFMOFgWy8uDWxq5xF7WCryM0/Hgl9jX1e20cA4+jgrDd7tez8csLPSw7y7MGk6AW1sPqUpYWoXPOR0CG6HUTI9FyxJyV9zVYytD3XKLKMKHy6dSdI3Ej5IrU4oyuEm7o+qERF6Z8aEREAREQBERAF88dJq5fiKrvz1Hd+UvqOI/tACIseL4Pc7FXen9Pc1XtZIzAQTlA4y5sg8hHjdSamIkueSXASBxJ948pJjldEWOx7zky0ktEe843P9bvkAP8QsWIcAA1uphjfGZM9wPiiLiOtltWvkFt0AcSTYLE7E5QAe7fqRAA7hvKIpximQlNoiYrG5crfeMxy3H/tHkoj9X/0iP7RPzRFalZLrkySm5SafD9jV4QxUb/x+UqdSfNFx4h3xIRFbU4+nuYsM/mX+34iW5uwOc+QhbbBv6znfliP0tlEVNTY24d97rwNhR2jUFKlSkQRBMDNlDZy59Ykiyo/FuMvmHMAYwi0BskeOZxuiKptvrzNkYRWy6sSMXj3vNJsMBzh0tYGuJY0uHWHOPJYcVtOofbO6oIjRoEmmwuEx/U8oi6pPr1IzpxSdlt+i1+LdJkg/z6dQ294H0EuNlAq7WealZhy5SDUdDQC42sXaxJmERTptu5TiIqOWy5/ZL2bialOllkdYOOgJbmAs12okbwqP2q7M1rYENNMWFmO6zkRRTbZY4RjFJLfr3K0toPJgR1aZpC2gd13ejlIp41xaWHKWizSWguaA6wDtQOr8URcbZZGEXxy/yylLGEl3VZAJbodHAktnNpB7+aph9qPILzlu4nQ+6bb+IKIl2R+HFvVeP5IuEeAxvdPnf5oiLj3Jxm0j/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 name="AutoShape 2" descr="data:image/jpeg;base64,/9j/4AAQSkZJRgABAQAAAQABAAD/2wCEAAkGBhAPEBUOEhQVFQ8SGBcYFBQVGRcWFw8XFRYXGBQQFBUZHCYqFxwjGRIWHzsgIyctLC84FSoxQTAqNyYtLjUBCQoKDgwOGg8PGiohHyQpKSkrKjUpKik1NS4pLDIpKSwsMCksLDU0LDU1LCk1LDU1LSkpLSwpLDU1LCwsLCwpKv/AABEIAOEA4QMBIgACEQEDEQH/xAAcAAEAAQUBAQAAAAAAAAAAAAAABwECAwUGBAj/xABHEAABAwIDBQQGBwUGBQUAAAABAAIDBBESITEFBgdBURMiYXEUQlJigaEVMkNTY5GxIzNzsrMkNUTD0fElcnSC8DQ2ZMHC/8QAGgEBAAIDAQAAAAAAAAAAAAAAAAMEAQIFBv/EADIRAAIBAgQDBwQCAgMBAAAAAAABAgMRBBIhMRNBUSIyYYHB0fBCcZGhseEFFDNDYiP/2gAMAwEAAhEDEQA/AJxREQBERAEREAREQBERAEREARUe8AXOQC4HfninSbOIjeXOlIuIY7YrcnPJIDQfz8Cq9auqVkleT2S+bG8YZvsd+iiTdjjhR1EohcJIHONmmQgxuPJpcD3T5i3ipWp6gSC415jotKOJzyyTi4y6P0MyhZXTujKiIrZGEREAREQBERAEREAREQBERAEREAREQBERAEREAREQBUe8AXOQCPeALnIBRlxR4os2ezsYrOq3juM1EQOk0o/RvPyVavXyWjFXk9l6vwN4xvq9hxR4os2ezsYrOq3juM1EQOk0o/RvPyUbbncMJ9rX2hWySMjlOIHIy1F9ZLuya3obG/IWsV6uHfDuTaEn0rtDE6N5xsY/WqP3j/w/D1vLWaQLZDQfLwXDxOL4F4wd5vvS9F8/Zbp08+r25IiPeTgUxsRfRSyGVov2UxaRL7rXgNwnzFvEKvC7ik+neNm1xLSw4I5JLgsINvR5r6C4sCdNDyIlxR9xL4aN2g01VOA2taMxoKkAZNd0eBo74HkRDQx3E/8AniH9pc0zadLL2ofgl+mqRILjXmOiyr5/4XcUZKd42dXEtLDgjkkuCwg29HmvoLiwJ00PIieqapEguNeY6Lv0K7zcKr3v011XqinKOmaOxmREVwjCIiAIiIAiIgCIiAIiIAiIgCIiAIiIAiIgCo94AucgEe8AXOQCjLijxRZs9nYxWdVvHcZqIgdJpR+jefkq1evw7Riryey9X4G8Y31ew4o8UWbPZ2MVnVbx3GaiIHSaUfo3n5LgOHfDuTaEn0rtDE6N5xsY/WqP3j/w/D1vLVw74dybQk+ldoYnRvONjH61R+8f+H4et5azSABkNP0XCxWK4N4Qd5vvS9F8/Zbp082r25IAAZDQfLwRFRcJsuFVRFRatg4DiVw1btBpqqcBta0ZjQVIHqu6PA0d8DyI0nC7ijJTvGzq0lpYcEcklwWEG3o819BcWBOmh5ESyuA4lcNm7QaaqnAbWtGYyAqQBk13R9tHfA8iOphMZFpUaz0+mXOL9vmxXqUmu1HzXUmCmqhILjXmOizL5+4XcUZKaQbOrSWlhwRySZFhBt6PNfQXFgTpoeRE90tU2RtxrzHMFekoV5ZuFV736a6r1RSnBWzR2/gzIiK6RBERAEREAREQBERAEREAREQBERAFR7wBc5AI94AucgFGXFHiizZ7Oxis6reO4zURA6TSD9G8/JVq9fh2jFXk9l6vwN4xvq9hxR4os2ezsYrOq3juM1EQOk0o/RvPyXAcO+Hcm0JPpXaGJ0bzjYx+tUfvH/h+HreWrh3w7k2hJ9K7QxOjecbGP1qj94/8Pw9by1mkC2Q0Hy8FwsViuDeEHeb70vRfP2W6dPNq9uSAFshoPkiKi4TZcCKiLRsyFREWrYCoitJWtzJwXErhu3aDTVU4Da1ozGgqQNGu6Pto74HkRo+GHFCSmkGz60lpYcEcklwWEG3o819BcWBOmh5WlclcBxH4ctr2mqgAbWtGY0FSBo13R9tHfA8iOvg8ZFxVCs9Pplzi/b5sVqlJp5o+a6kyUlW2VuIa8xzaVnXz1wx4nyU0g2fWOLXMOCOSS4LLG3o819BlYE6aHkRPtFWtlbiGvMc2lemoV5ZuFV736a6r1RRnBWzR2/g9CIiukQREQBERAEREAREQBERAFR7wBc5AI94AucgFGXFHiizZ7Oxis6reO4zURA6TSj9G8/JVq9fh2jFXk9l6vwN4xvq9hxR4os2ezsYrOq3juM1EQOk0o/RvPyXAcO+Hkm0JPpXaGJ0bzjYx+tUfvH/h+HreWrh5w8k2hJ9K7QxOjecbGP1qj94/8Pw9by1mkC2Q0HyXBxWK4N4Qd5vvS9F8/Zbp082r25IAWyGg+XgiKi4TZcCoiLVsyFRFRatmQiK0laXAJVpKEqwlYMglWEoSrCVkHC8ReHja9pqYAG1jRmNBUgeq7o+2jvgeRGn4ZcTpKaQUFYS1zDgjkfcYbG3o81+WVgTpoeREnkrhOIfD5tc01MADaxozGgqAPVd0d0d8DyI7GDxkXFUaz0+mXOL9vmxWqU2nmh5rqTVQ1zZm4m6jUc2novSvnXhnxNkpZBQ1bi1zDgY9+WG2XYTX5ZWBOmnS30Bs/aDJ24m6j6zebT0K9NQryzcKr3v011XqihOCtmjt/B6kRFdIgiIgCIiAIiIAqPeALnIBHvAFzkAox4o8UWbPZ2MVnVbx3GaiIHSaUfo3n5KtXr8O0Yq8nsvV+BvGN9XsOKPFFmz2djFZ1W8dxmoiB0mlH6N5+S4Hh5w8k2hJ9K7QxOjecbGP1qj94/8AD8PW8tXDzh5JtCT6V2hidG842MfrVH7x/wCH4et5azSBYWGg+XguDisVwbwg7zfel6L5+9rdOnm1e3JAC2Q0Hy8FjqJwxjpDoxpcbakNBJt+SvXl2p+4l/hyfyFcNastvY57dDiNTbVlfDDHK10bMZMgYARiDbDC453crN7eJVLsudtPNHM57mCQGMMIsXObY4njO7Co+4C/+sqP4H+Yxefjr/eMX/TM/qzLtf6VL/d4P02vv4FXiy4WbmSzvZvfDsyBlRK2RzHvDAIw0kEtc65xOGVmlW7pb5U+1I3yw4m9m7C5j8Ic24u11mk5HPn6pXJccf7ug/jt/pSrjdz6t+xqmkqnk+h18dnnk3vlrr+LHBrvJ3ioKWChVwudd+7t425fg3lVcaluRKcfESmdtH6KDJe3D3MxWZgu1pcTfFe1h0WPe3iVS7MnbTzRzOe5geDGGEWLnNt3njO7CuApP/dh/jyf0XLzccv7xj/6dn9WZSQwNGVenTadnDM9eZq60lBvxsdlT8b9nPdhcyoYD6zmMIHicLyfku12ftSGpibPC9skTtHNNweo8COhzC1G8G6FJWU7o3wxh5acEjWta+N1u64OAHPloVG3A/ajxUTUtz2T4+0tya9jmtuPMPt8B0VV4ehWoSq0U4uNrpu+jJM84zUZa3Or2pxio6eeSndFOXwvexxAjsSxxaSLv0uFdsbi1R1dRHSsjnD5XBrS4R4QT1s8/oozqtrspNuT1L4+0ZHU1BLMu9d0jeYPtX05Lv8AdriTTVlVHTMo+ze8us/ud3Cxzr5MB9W2vNXK+Ap06eaNNvs3vmtbToRwrNys5W16G53s4hU+zZWQyslc57MYLAwgDE5tjicM7tK00PGigc4BzJ2g+sWsIHmA8lcxxuP9sg/gf5si8e+O9NHtCCCmpoCJ2ubd7mRx+oWlgIcbguIOdvqrOH/x9GdKnJxbzXu77CdaSk1fYmekro542zRuDo3i7XDRwP8A5oshK0W5ex5KKhippLdo0OLgMw0ve52C/O2Ky3JK4NWMYzai7pN2Zbi20mziuIG4La5pqYAG1bRmNBUAeq7o7o74HkRquGvEuSlkFFVOLXMOBj33GGxt2E1+WVgTpp0tI5K4nf7cNta01EIDatozGgqAPVd0d0PwPIjqYPGRcVRrPT6Zc4v2+bEFSm080fNdScNnbRZOzE3UfWbzaeh/1XrXzhw24lS0sjaOpcWuacDHvuLWNuwmvyysCdNOlvoPZm02VDMbdR9Zp1Yeh/1XpqFeWbhVe9+muq9UUJwVs0dv4PYiIrpEEREAVHvAFzkAqrguKW+h2dSPmYAZC4RxA6Y3AnG4cw0NcbeAHNVsRX4SVldt2S8fY3hHN9jW8UeKLNns7GKzqt47jNREDpNKP0bz8lwPDzh5JtCT6U2hidG842MfrVH7x/4fh63lr4uGG6X0tUy19YTJHG4Fwdn6RK7Ozz7IABI53A0up1AtkNB8lwsXiXQvTi7zfel6L5+y3Sp59XtyQAtkNB8kRUXBbLhVY54g9rmHRwLT5EWP6q9UWlzJ8/br7Uk3d2jI2qieWljo3YbXcMQc2aPFYOBwdefhZNuVcm8e1GejxPEeFkd3axxhxLpZCLhub3ZX6DMlT5UUzJBhexrx0cA4fkQkFOyMYWNa1vRoDR+QXYf+Ujm4uTt2te+n3sVv9d2y30I746D+wQj/AOQ3+lKrIN1xtHdyniaP27Iy+E++17+5/wBwu34g8lJL2A6gEeOapkMhkFSjjZQpQpxWsZZrkrpJybfNWPnbhvM9+2aZzyS/E4EnXuwvaAfgAFtuOP8AeMf/AE7P6sym7s2g3sL9bC6texpzIB8wCrT/AMqniFXybRta/wDRH/r9hxvzuRNtnjG6oiNNR08glkbgD3EOLcQsSxjAbu6Z/BbThRuVLRNfV1DcE0rQ1kZ+tGy4cS8ciSG5ajD4qQw0DQAeWStJVapjY8J0qMMqe+t2zdUnmzSdyAn7aZRbdmq3guZHU1BIba5uZG5X8XLv9m8X6aonjp2wzB0r2MBJZYF7g0E56ZruHRNPqj8grOyaM8I/IKSvjaNdLPT1StfN/RiNKUNpc+hEHGs/2yD+B/myLdcQtz4pKBtVDGxk0DGufgaG9pGWjHcC1yPrX6AqQ3tB1APmAqOKxH/IyjGkoq2S/Pe4dFNyvzOM4XbxmqpOxebzU9mm+roz+7d8LFv/AGjquwLlaGgaADyFlaSqVepGpUc4qyetiWCcYpPUqSsZKEqwuURscdv3uM2tBqIQBVNGY0E4Hqu6O6H4HkRreHHEmWklbSVDi1zTgY9+VrG3YTX5ZWBOn5W79zlwvEfdVk0Tq1gtPGLvt9qwZEn3mjO/QW6Ls4LFKaVCq9PplzT5eXzYrVadu3HzXU+gNlbVZUsxtyIyc06sPQ/6r2r504S78ztd6O5xL4m3YT68YIDon9bXFj/oF9DUtQJGNkH1XgOHxF16XD1pSbpVO9H9rk/coziks0dmZURFcIgow4zbqS1lE5sQLpIniZjRrIAHB7G9TZ5NueG3NSesc8AeMJ/28QquJouolKHei7r2JISS0ezPnfgfvRFC6TZ8pDXTOD4icg54GF0V+pAbbrYjWymdRnxX4UOc51fSNtOO9JG3Lt7ZmWMDSTqOeuutOGPE70rDQ1brVQyjkP8AiPcd+J/N56+ex2H4169NarvR5p+3z7XKU8vYfkzud5N4Itn0z6uW+BlrNGr3E2axviT+WvJcpQ737amY2qbs5hpX2c1va2lLDo8AnPLP6ufRe3itsGWt2c5kILpI3tlDBmZA0ODmtHM2eTbnhXg2VxcoOwjY8SiqDWsdA2NxdjADS1p0tccyD4KrRpXo5oQzu9nvouWzX5N5S7Vm7I928u/UsVYNmUUAqKwjE/E7CyEWuMRy9Wx1AFxqTZY9ib91Hpg2bX04p6l4xROY7FHLqbDM2vhOdzmLZFaPalV9Ebel2hUNd6HVx4BK1pcI3WjuDbxh01s6+axv2gNtbapZ6VrzS0QxSTlpaCQ4uwi/U4QAc8ybWF1MsPT4a7PZyXz69623TfS25rnd99b7eBt9ncUQ/aj9mSxNY0SSRMlDicT2OIYHAjLFht5kLY7K34M1bW0j4w2Oia5xkBJLw05922WVzquDod3PT6rbMTcp2TdpA4ZFsrJpsIB5Xzb8b8ll4YbXdNXbQq5Wd90JfIwC5cWuGNoaeZIOXjZbVcJRyTlFbRjpfm7O/nd/gxGpO6TfNm92Vv5tWuY6ppKGJ9M1xaA6UCQ2sbZuFjYjlz5rb7y7x7Rpv2kVE2WBsXaSPMrWGMgF0jMJNzhA1AzUX7bm2UxpqNmTVUFaXNwwAPGZPebflYE5Yj0tmpWr5JjseQz5TmjeZb5Wf6OcdxyN7qPEUadOUJKCs3azUk+X/rX7o2hJtNX/AI9jVbr76bRrzFIKFgpJH4XTCZvcAdZzsBsTbyWppOKNdNFLUx0DXwQEiVwmsWWFycJFzlncArc8JD/wqH/nk/qFRzu1u1U1lBWPgqJGYXm9O0nBU2biIdY6kZDI9FJClh3UqqUUlGSS73Ntdd/0Ycp2jZvVeBJG0d/Wt2W3asUeIOLR2bzbCS8scC4DOxafNZNv73OpdnM2gIw5z2wksLiAO1aHEYrcrrlpZhtHd0spowHw4Q6GO5sY3hzi0Ekm7XY+ZzOpWs2/vZBW7Lg2dAHvrD2DDGGOu0xMwuz53I5deS0p4OEpJZdqjUvCOlr/AL1Muq0t+Wn3Oz2/v0KaKnwRGWrq2sdHC05DGGnM20u6wyztyVlHtra1yJqKMXY8sMcoIxtYXMjf3jbEQG3uBmtFvZQy0NTQbRwOkhpY2RTYMyzACC/4h5sdLt1Fwuj2Vv5R1kzYIC973BxJwOa2MNaT3i63S2V9VDKlGNJSpwUk023rpZ7aPT1N1JuVpO3gaOq392jFPHSPoWCeYXjZ2zTiFyL4hkPqnU8l6dpb6VVKyAz0rWSzyujwdoHYWjs7PDm3vcvdl7vivHvMf+PUH/J/+5VZxSPfof4x/wApTQp0pzpRyJZk29/Hx8DRuSUnfZ+HgbbeHe+SKpFBSw9vVEXcCcLIxa4xHyz1FrjW68+zN8JhVChrYBDM8Xjcx2JkmuWptexF7nMWyWq2tP8ARu2X10zXei1DMPaNBPZmzAQfjFp0dzWGevG1dp00lOHGnpe8+UtLQSHYsIv5AW1zOVhdI4em6a7PZyXc9e9bbe2+lrXDm776328DZ03EAHaLtnyRhrRI+NsmInE5pIaCCMsVreZC92zd5nTV1RRFgApxcPuSX95ozFsvrfJcfBsX0yr2pEMpQ8vidzbI2R2HPlfNvxWTh7Xvnr6maQWkfGMY94PYHG3LMaLerhKOSUorVRX5dnf9v8GI1JXSfNskYuXLb/7ejp6V8VwZp2lrW88LsnPPQWuPP4r1b1b1R0EdzZ0zv3cfX3ndGj56eXFbq7q1G2Kj0mfE5jnZDQzkeoz2WC2Z5Wt1IgwWFX/PV0inp1b6L5/W9Wp9Edz18KN3ppJjUhps4GOIfeOJGIjwAba/j4FfTGz6XsomRa4GgX6kDMrWbs7sx0UYAA7SwGQsGAaRsHID5rdr02GpSzyr1NJS5dF0+/UoTkrKEdkERFeIgiIgMc8AeMJ/28QoR4r8KHOc6vpG2nHekjbl29szLGBpJ1HPXXWcljngD24T/t4hVK9ByfEp6TX7XR/NCSE0uzLYhDhlxO9Kw0NW61SMo5D/AIi3qO/E/m89ZJwC+Kwxdef5qN+K/ChznOrqRtpx3pI25dvbMyxgaSdRz111t4ZcTfScNDVutUjKOQ/4j3HfifzeevmsZhFNOtRVrd6PNP2+fa9SqWeWXkyS3AEWOY6dVRrQBYCw6DIfkqq0lcO5bLQxoJIABOpAAv59VYI2g3AAJ1IABPmVcSrCUuChYL4rDF1tn+atdnly/VCVYSgKAACwAA6DJWNYG6ADyAH6KpKsJQFrWBugA8gB+itwi97C51PM+ZVSVYSsgFyxBoGgA8srq4uWNxQFHNBN7C40Nsx5FY5Gg6gG2lxeyuLljLlkwH55HRY8gLDIdAqucsZcgKWAuQBc6m2vmtDvPvLDQR4yAZn3wMGRf7ziNGg81dvTvTHQx4j3pXfu4/a953Ro6/BcTutuvUbYqPSZ8TmOdkBkZiPs2eywczyt5kdTB4RSXGraQX5b6L5/UFSpbsx3/gbrbrVG2Kj0mfE5jnZAZGYj7NnssHM8rW6kfSG7O7MdFGAAO0sBkLBgGkbByA+abs7sx0UYAA7SwGQsGAaRsHID5rdr09Cg5NVaqtbux5RXuUJzS7MfN9QiIr5CEREAREQBERAY6inbI3Cf9vEKEOK/ClznOrqRtpx3pI25dvbMyxgaSdRz111nNYqinbI3C7/bxCp4jDuT4tLSa/DXR/NCWE0uzLYg/hpxN9Jw0NW61SMo5D/iPcd+J/N56yOSo44rcKnFzq6kbaf60kbcu3tmZYxyk6jnrrrj4b8SvSQ2hq3WqRlHIf8AEe478T+bz18zjMGpp1qKtbvR5p+3z7XqVW3Zl5MkglWEoSrCVxC0CVYXIXKwlZAJVhKoXKwlACVYXIXLGXICrnLGXIXKwlZAJVjnKjnKxzlkwHOWh3p3pjoY8R70rv3cfte87o0dfgm9O9MdDHiPeld+7j9r3j0aOvwXFbrbrVG2Kj0mfE5jnZAZGYj7NnssHM8reZHUweDUlxq2kF+W+i+f1BVqW7MdxututUbYqPSZ8TmOdkBkZiPs2eywczyt5kfSG7O7EdFGAAO0sBkLBgGkbByA+absbsR0UYAA7SwGQsGAaRsHID5rdr09Cg5NVaqtbux5RXuUJzt2Y+b6hERXyEIiIAiIgCIiAIiIAiIgMVTTNkbhdp8weoUG8VeFbsTq2lb+3+tIxuXb2zMsYGknUc9ddZ3WGqpWytwO0+YPUKniMO5Pi0tJr8NdH80JYTssstiCeHPEj0nDRVTrVIyjkP2/uO/E/m89ZBLlwHFThY7G6spm/tvrPY3Lt7ayxjlJ1bz111w8POIvpAbR1TrVAyjkP2/uO9/+bz18zjMGpp1qKtbvR5p+3z7XqVW3Zl5PqSESrCUJVhcuKWgSrCVQuVhcgBcrC5C5Yy5ZALlY5yFyxucsmA5y0W9G9MdDHiPeld+7j9r3ndGjr8E3o3ojoY8R70rv3cfte87o0dfguK3W3XqNsVHpM+JzHOyAyMxH2bPZYOZ5W8yOpg8GpLjVtIL8t9F8/qCpUt2Y7/wN1t16jbFR6TPicxzsgMjMR9mz2WDmeVvMj6P3Y3YjoowAB2lgMhYMA0jYOQHzTdjdiOijAAHaWAuBYMA0jYOQHzW8Xp6FByaq1Va3djyivcoTnbsx831CIivkIREQBERAEREAREQBERAEREAREQGCrpGytLHDLkebT1CgninwteHurKZv7b6z2NyE9tZYxyf1bz89Z9WCtomTMLHjLkebT1Cp4jDuT4tLSa/DXR/NCWE7LLLYgLh/xC9Iw0dS61QMo5D9v7rvf/m89e8Llw/FLhc9r3VdO39rm57W5CcDWSPo/q3n56+fcLiB6QBSVJ/tAyZIftvdd7/6+evmcZg1NOtRVrd6PR+3z7XqVW3Zl5M71xWMlC5Yy5cYtFS5Yy5C5Y3OQwVc5aHejeiOhjxHvSu/dx+17zujR1+Cb0b0R0MeI96V37uP2ved0aOvwXF7r7rVG2Kj0mfE5jnZAZGYj7NnssHM8reZHUweDUlxq2kF+W+i+f1BUqW7MdxututUbYqPSZ8TmOdkBkZiPs2eywczyt5kfR+7G7EdFGAAO0sBkLBgGkbByA+absbsR0UYAA7SwBIFgwDSNg5AfNbxeooUHJqrVVrd2PKK9yhOduzHzfUIiK+QhERAEREAREQBERAEREAREQBERAEREAREQHnrqFkzDG8ZHQ82nqPFQJxR4YPY91VTt/a5uc1uQnA1kZ0f1bz89foNeavoGTsMbxkdDzaeTgeqp4jDuT4tLSa/DXR/NCWE7LLLY+e9xd/O3tSVJ/bjJjz9t7rvf/Xz17YuXIcUOGL45HVMDf2ubnNbkJwNZGdH9W8/PXWbq8R2FghrHFr25CUgkPHR9sw7x587c/N4rBKqnVoRs/qhzT8PD59rtOrl7M39md+XLRb0b0R0MeI96V37uP2vePRo6/BeHbPEKkhYTE8TSn6rW3w36udbIeWa5jdfdeo2xUekz4nMc7IDIzEfZs9lg5nlbzIiwuB/7cQmorlzb6L5/W1Sr9MNWN1t16jbFR6TPicxzsgMjMR9mz2WDmeVvMj6Q3Y3YjoowLDtLAGwsGAaRsHID5puxuxHRRgADtLAEgWDANI2DkB81vF6ahQcmqtVWt3Y8or3KM52WWPm+oREV8hCIiAIiIAiIgCIiAIiIAiIgCIiAIiIAiIgCIiAIiIDzbQ2eyojMbxkdDzaeTgeqgniBwn/AGxkYRHI65vY9nP72X1Xddf/ALM/qyWFrxhcA5vQgEfkVUr4ZzfEpvLJc/DoySE7K0ldHzHsHhPI+VomcH55RxYiX+BcQMI/8uNV9B7sbsR0UYAA7SwBIFgwDSNg5AfNbano44/qMa2+uFobf8lmWlLDTzcStLM1tpZL7ePiZlNWtFWQREV4iCIiAIiIAiIgCIiAIiIAiIgCIiAIiIAiIgCIiAIiIAiIgCIiAIiIAiIgCIiAIiIAiIgCIiAIiIAiIgP/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867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50402" y="3027807"/>
            <a:ext cx="3667125" cy="3667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909335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latin typeface="+mn-lt"/>
              </a:rPr>
              <a:t>Intentional Assignments</a:t>
            </a:r>
            <a:endParaRPr lang="en-US" b="1" dirty="0">
              <a:latin typeface="+mn-lt"/>
            </a:endParaRPr>
          </a:p>
        </p:txBody>
      </p:sp>
      <p:sp>
        <p:nvSpPr>
          <p:cNvPr id="3" name="Content Placeholder 2"/>
          <p:cNvSpPr>
            <a:spLocks noGrp="1"/>
          </p:cNvSpPr>
          <p:nvPr>
            <p:ph sz="half" idx="1"/>
          </p:nvPr>
        </p:nvSpPr>
        <p:spPr/>
        <p:txBody>
          <a:bodyPr>
            <a:normAutofit fontScale="92500" lnSpcReduction="10000"/>
          </a:bodyPr>
          <a:lstStyle/>
          <a:p>
            <a:pPr lvl="0"/>
            <a:r>
              <a:rPr lang="en-US" sz="2400" dirty="0"/>
              <a:t>Make sure that every component of the course syllabus is aligned and consistent with goals and objectives of the course</a:t>
            </a:r>
          </a:p>
          <a:p>
            <a:pPr lvl="0"/>
            <a:r>
              <a:rPr lang="en-US" sz="2400" dirty="0"/>
              <a:t>Be specific about course assignments—make sure that they reflect the course goals and objectives</a:t>
            </a:r>
          </a:p>
          <a:p>
            <a:pPr lvl="0"/>
            <a:r>
              <a:rPr lang="en-US" sz="2400" dirty="0"/>
              <a:t>Instead of adding new goals and objectives to a course, embed EI/ECSE content into </a:t>
            </a:r>
            <a:r>
              <a:rPr lang="en-US" sz="2400" dirty="0" smtClean="0"/>
              <a:t>existing course </a:t>
            </a:r>
            <a:r>
              <a:rPr lang="en-US" sz="2400" dirty="0"/>
              <a:t>components</a:t>
            </a:r>
          </a:p>
          <a:p>
            <a:pPr marL="114294" indent="0">
              <a:buNone/>
            </a:pPr>
            <a:endParaRPr lang="en-US" dirty="0"/>
          </a:p>
        </p:txBody>
      </p:sp>
      <p:pic>
        <p:nvPicPr>
          <p:cNvPr id="1026" name="Picture 2" descr="C:\Users\ldinneb\AppData\Local\Microsoft\Windows\Temporary Internet Files\Content.IE5\L919PTSV\MP900402515[1].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4717832" y="1536700"/>
            <a:ext cx="3061135" cy="4589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677968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0" y="5867400"/>
            <a:ext cx="9144000" cy="990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930152"/>
            <a:ext cx="2819399" cy="927847"/>
          </a:xfrm>
          <a:prstGeom prst="rect">
            <a:avLst/>
          </a:prstGeom>
        </p:spPr>
      </p:pic>
      <p:sp>
        <p:nvSpPr>
          <p:cNvPr id="29" name="Rectangle 28"/>
          <p:cNvSpPr/>
          <p:nvPr/>
        </p:nvSpPr>
        <p:spPr>
          <a:xfrm flipH="1">
            <a:off x="8401050" y="3810000"/>
            <a:ext cx="304800" cy="676275"/>
          </a:xfrm>
          <a:prstGeom prst="rect">
            <a:avLst/>
          </a:prstGeom>
          <a:noFill/>
          <a:ln w="31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p:nvSpPr>
        <p:spPr>
          <a:xfrm flipH="1">
            <a:off x="8229600" y="4329111"/>
            <a:ext cx="304800" cy="67627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Rectangle 32"/>
          <p:cNvSpPr/>
          <p:nvPr/>
        </p:nvSpPr>
        <p:spPr>
          <a:xfrm flipH="1">
            <a:off x="8382000" y="4800600"/>
            <a:ext cx="466725" cy="9144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Content Placeholder 3"/>
          <p:cNvSpPr txBox="1">
            <a:spLocks/>
          </p:cNvSpPr>
          <p:nvPr/>
        </p:nvSpPr>
        <p:spPr>
          <a:xfrm>
            <a:off x="185737" y="1189037"/>
            <a:ext cx="4462463" cy="513556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endParaRPr lang="en-US" dirty="0" smtClean="0">
              <a:solidFill>
                <a:prstClr val="black">
                  <a:tint val="75000"/>
                </a:prstClr>
              </a:solidFill>
              <a:latin typeface="Rockwell" pitchFamily="18" charset="0"/>
            </a:endParaRPr>
          </a:p>
          <a:p>
            <a:pPr algn="l"/>
            <a:endParaRPr lang="en-US" dirty="0">
              <a:solidFill>
                <a:prstClr val="black">
                  <a:tint val="75000"/>
                </a:prstClr>
              </a:solidFill>
              <a:latin typeface="Rockwell" pitchFamily="18" charset="0"/>
            </a:endParaRPr>
          </a:p>
        </p:txBody>
      </p:sp>
      <p:sp>
        <p:nvSpPr>
          <p:cNvPr id="4" name="Title 3"/>
          <p:cNvSpPr>
            <a:spLocks noGrp="1"/>
          </p:cNvSpPr>
          <p:nvPr>
            <p:ph type="title"/>
          </p:nvPr>
        </p:nvSpPr>
        <p:spPr>
          <a:xfrm>
            <a:off x="-31295" y="-76200"/>
            <a:ext cx="9175295" cy="1143000"/>
          </a:xfrm>
          <a:solidFill>
            <a:schemeClr val="accent1">
              <a:lumMod val="75000"/>
            </a:schemeClr>
          </a:solidFill>
        </p:spPr>
        <p:txBody>
          <a:bodyPr/>
          <a:lstStyle/>
          <a:p>
            <a:r>
              <a:rPr lang="en-US" sz="4000" dirty="0" smtClean="0">
                <a:solidFill>
                  <a:schemeClr val="bg1"/>
                </a:solidFill>
                <a:latin typeface="Rockwell" pitchFamily="18" charset="0"/>
              </a:rPr>
              <a:t>Check your course assignments</a:t>
            </a:r>
            <a:endParaRPr lang="en-US" sz="4000" dirty="0">
              <a:solidFill>
                <a:schemeClr val="bg1"/>
              </a:solidFill>
              <a:latin typeface="Rockwell" pitchFamily="18" charset="0"/>
            </a:endParaRPr>
          </a:p>
        </p:txBody>
      </p:sp>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2335210"/>
            <a:ext cx="2968625" cy="267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82356" y="6074568"/>
            <a:ext cx="3200400" cy="50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5737" y="1374772"/>
            <a:ext cx="8429625" cy="3806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456581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0" y="5867400"/>
            <a:ext cx="9144000" cy="990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930152"/>
            <a:ext cx="2819399" cy="927847"/>
          </a:xfrm>
          <a:prstGeom prst="rect">
            <a:avLst/>
          </a:prstGeom>
        </p:spPr>
      </p:pic>
      <p:sp>
        <p:nvSpPr>
          <p:cNvPr id="29" name="Rectangle 28"/>
          <p:cNvSpPr/>
          <p:nvPr/>
        </p:nvSpPr>
        <p:spPr>
          <a:xfrm flipH="1">
            <a:off x="8401050" y="3810000"/>
            <a:ext cx="304800" cy="676275"/>
          </a:xfrm>
          <a:prstGeom prst="rect">
            <a:avLst/>
          </a:prstGeom>
          <a:noFill/>
          <a:ln w="31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p:nvSpPr>
        <p:spPr>
          <a:xfrm flipH="1">
            <a:off x="8229600" y="4329111"/>
            <a:ext cx="304800" cy="67627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Rectangle 32"/>
          <p:cNvSpPr/>
          <p:nvPr/>
        </p:nvSpPr>
        <p:spPr>
          <a:xfrm flipH="1">
            <a:off x="8382000" y="4800600"/>
            <a:ext cx="466725" cy="9144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Content Placeholder 3"/>
          <p:cNvSpPr txBox="1">
            <a:spLocks/>
          </p:cNvSpPr>
          <p:nvPr/>
        </p:nvSpPr>
        <p:spPr>
          <a:xfrm>
            <a:off x="185737" y="1189037"/>
            <a:ext cx="4462463" cy="513556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endParaRPr lang="en-US" dirty="0" smtClean="0">
              <a:solidFill>
                <a:prstClr val="black">
                  <a:tint val="75000"/>
                </a:prstClr>
              </a:solidFill>
              <a:latin typeface="Rockwell" pitchFamily="18" charset="0"/>
            </a:endParaRPr>
          </a:p>
          <a:p>
            <a:pPr algn="l"/>
            <a:endParaRPr lang="en-US" dirty="0">
              <a:solidFill>
                <a:prstClr val="black">
                  <a:tint val="75000"/>
                </a:prstClr>
              </a:solidFill>
              <a:latin typeface="Rockwell" pitchFamily="18" charset="0"/>
            </a:endParaRPr>
          </a:p>
        </p:txBody>
      </p:sp>
      <p:sp>
        <p:nvSpPr>
          <p:cNvPr id="4" name="Title 3"/>
          <p:cNvSpPr>
            <a:spLocks noGrp="1"/>
          </p:cNvSpPr>
          <p:nvPr>
            <p:ph type="title"/>
          </p:nvPr>
        </p:nvSpPr>
        <p:spPr>
          <a:xfrm>
            <a:off x="-31295" y="-76200"/>
            <a:ext cx="9175295" cy="1143000"/>
          </a:xfrm>
          <a:solidFill>
            <a:schemeClr val="accent1">
              <a:lumMod val="75000"/>
            </a:schemeClr>
          </a:solidFill>
        </p:spPr>
        <p:txBody>
          <a:bodyPr/>
          <a:lstStyle/>
          <a:p>
            <a:r>
              <a:rPr lang="en-US" sz="4000" dirty="0" smtClean="0">
                <a:solidFill>
                  <a:schemeClr val="bg1"/>
                </a:solidFill>
                <a:latin typeface="Rockwell" pitchFamily="18" charset="0"/>
              </a:rPr>
              <a:t>Check your assignment alignment</a:t>
            </a:r>
            <a:endParaRPr lang="en-US" sz="4000" dirty="0">
              <a:solidFill>
                <a:schemeClr val="bg1"/>
              </a:solidFill>
              <a:latin typeface="Rockwell" pitchFamily="18" charset="0"/>
            </a:endParaRPr>
          </a:p>
        </p:txBody>
      </p:sp>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2335210"/>
            <a:ext cx="2968625" cy="267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82356" y="6074568"/>
            <a:ext cx="3200400" cy="50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1140417"/>
            <a:ext cx="7262812" cy="47269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1670461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1" name="Picture 5"/>
          <p:cNvPicPr>
            <a:picLocks noChangeAspect="1" noChangeArrowheads="1"/>
          </p:cNvPicPr>
          <p:nvPr/>
        </p:nvPicPr>
        <p:blipFill>
          <a:blip r:embed="rId3" cstate="print">
            <a:duotone>
              <a:schemeClr val="accent4">
                <a:shade val="45000"/>
                <a:satMod val="135000"/>
              </a:schemeClr>
              <a:prstClr val="white"/>
            </a:duotone>
          </a:blip>
          <a:srcRect/>
          <a:stretch>
            <a:fillRect/>
          </a:stretch>
        </p:blipFill>
        <p:spPr bwMode="auto">
          <a:xfrm>
            <a:off x="3943527" y="183417"/>
            <a:ext cx="4983162" cy="5867400"/>
          </a:xfrm>
          <a:prstGeom prst="rect">
            <a:avLst/>
          </a:prstGeom>
          <a:noFill/>
          <a:ln w="9525">
            <a:noFill/>
            <a:miter lim="800000"/>
            <a:headEnd/>
            <a:tailEnd/>
          </a:ln>
          <a:effectLst/>
        </p:spPr>
      </p:pic>
      <p:sp>
        <p:nvSpPr>
          <p:cNvPr id="39942" name="Content Placeholder 4"/>
          <p:cNvSpPr>
            <a:spLocks/>
          </p:cNvSpPr>
          <p:nvPr/>
        </p:nvSpPr>
        <p:spPr bwMode="auto">
          <a:xfrm>
            <a:off x="-1" y="4191000"/>
            <a:ext cx="6087533" cy="1676400"/>
          </a:xfrm>
          <a:prstGeom prst="rect">
            <a:avLst/>
          </a:prstGeom>
          <a:noFill/>
          <a:ln w="9525">
            <a:noFill/>
            <a:miter lim="800000"/>
            <a:headEnd/>
            <a:tailEnd/>
          </a:ln>
        </p:spPr>
        <p:txBody>
          <a:bodyPr/>
          <a:lstStyle/>
          <a:p>
            <a:pPr marL="273050" indent="-273050" algn="ctr">
              <a:spcBef>
                <a:spcPct val="20000"/>
              </a:spcBef>
              <a:buClr>
                <a:srgbClr val="558ED5"/>
              </a:buClr>
              <a:buSzPct val="85000"/>
              <a:buFont typeface="Wingdings" pitchFamily="2" charset="2"/>
              <a:buNone/>
              <a:defRPr/>
            </a:pPr>
            <a:r>
              <a:rPr lang="en-US" sz="4400" dirty="0" smtClean="0">
                <a:solidFill>
                  <a:srgbClr val="7F8FA9"/>
                </a:solidFill>
                <a:latin typeface="Rockwell" panose="02060603020205020403" pitchFamily="18" charset="0"/>
              </a:rPr>
              <a:t>Questions</a:t>
            </a:r>
          </a:p>
          <a:p>
            <a:pPr marL="273050" indent="-273050" algn="ctr">
              <a:spcBef>
                <a:spcPct val="20000"/>
              </a:spcBef>
              <a:buClr>
                <a:srgbClr val="558ED5"/>
              </a:buClr>
              <a:buSzPct val="85000"/>
              <a:buFont typeface="Wingdings" pitchFamily="2" charset="2"/>
              <a:buNone/>
              <a:defRPr/>
            </a:pPr>
            <a:r>
              <a:rPr lang="en-US" sz="4400" dirty="0" smtClean="0">
                <a:solidFill>
                  <a:srgbClr val="7F8FA9"/>
                </a:solidFill>
                <a:latin typeface="Rockwell" panose="02060603020205020403" pitchFamily="18" charset="0"/>
              </a:rPr>
              <a:t>Comments</a:t>
            </a:r>
            <a:endParaRPr lang="en-US" sz="4400" dirty="0">
              <a:solidFill>
                <a:srgbClr val="7F8FA9"/>
              </a:solidFill>
              <a:latin typeface="Rockwell" panose="02060603020205020403" pitchFamily="18" charset="0"/>
            </a:endParaRPr>
          </a:p>
        </p:txBody>
      </p:sp>
      <p:cxnSp>
        <p:nvCxnSpPr>
          <p:cNvPr id="5" name="Elbow Connector 4"/>
          <p:cNvCxnSpPr/>
          <p:nvPr/>
        </p:nvCxnSpPr>
        <p:spPr>
          <a:xfrm rot="5400000">
            <a:off x="3010568" y="1790700"/>
            <a:ext cx="3352800" cy="1447800"/>
          </a:xfrm>
          <a:prstGeom prst="bentConnector3">
            <a:avLst>
              <a:gd name="adj1" fmla="val 519"/>
            </a:avLst>
          </a:prstGeom>
          <a:ln w="57150" cap="rnd">
            <a:solidFill>
              <a:schemeClr val="accent4"/>
            </a:solidFill>
            <a:prstDash val="sysDot"/>
            <a:tailEnd type="ova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0" y="5867400"/>
            <a:ext cx="9144000" cy="990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6207760"/>
            <a:ext cx="3200400" cy="497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 7"/>
          <p:cNvGrpSpPr/>
          <p:nvPr/>
        </p:nvGrpSpPr>
        <p:grpSpPr>
          <a:xfrm>
            <a:off x="76200" y="5867400"/>
            <a:ext cx="3581400" cy="971094"/>
            <a:chOff x="727568" y="4898538"/>
            <a:chExt cx="3581400" cy="971094"/>
          </a:xfrm>
        </p:grpSpPr>
        <p:sp>
          <p:nvSpPr>
            <p:cNvPr id="9" name="TextBox 8"/>
            <p:cNvSpPr txBox="1"/>
            <p:nvPr/>
          </p:nvSpPr>
          <p:spPr>
            <a:xfrm>
              <a:off x="871335" y="5035898"/>
              <a:ext cx="3361433" cy="769441"/>
            </a:xfrm>
            <a:prstGeom prst="rect">
              <a:avLst/>
            </a:prstGeom>
            <a:noFill/>
          </p:spPr>
          <p:txBody>
            <a:bodyPr wrap="none" rtlCol="0">
              <a:spAutoFit/>
            </a:bodyPr>
            <a:lstStyle/>
            <a:p>
              <a:r>
                <a:rPr lang="en-US" sz="4400" b="1" dirty="0" smtClean="0">
                  <a:solidFill>
                    <a:srgbClr val="297FD5">
                      <a:lumMod val="75000"/>
                    </a:srgbClr>
                  </a:solidFill>
                  <a:latin typeface="Rockwell" pitchFamily="18" charset="0"/>
                  <a:cs typeface="Narkisim" pitchFamily="34" charset="-79"/>
                </a:rPr>
                <a:t>SCRIPT-NC</a:t>
              </a:r>
              <a:endParaRPr lang="en-US" sz="4400" b="1" dirty="0">
                <a:solidFill>
                  <a:srgbClr val="297FD5">
                    <a:lumMod val="75000"/>
                  </a:srgbClr>
                </a:solidFill>
                <a:latin typeface="Rockwell" pitchFamily="18" charset="0"/>
                <a:cs typeface="Narkisim" pitchFamily="34" charset="-79"/>
              </a:endParaRPr>
            </a:p>
          </p:txBody>
        </p:sp>
        <p:sp>
          <p:nvSpPr>
            <p:cNvPr id="10" name="Rectangle 9"/>
            <p:cNvSpPr/>
            <p:nvPr/>
          </p:nvSpPr>
          <p:spPr>
            <a:xfrm>
              <a:off x="727568" y="5638800"/>
              <a:ext cx="3581400" cy="230832"/>
            </a:xfrm>
            <a:prstGeom prst="rect">
              <a:avLst/>
            </a:prstGeom>
          </p:spPr>
          <p:txBody>
            <a:bodyPr wrap="square">
              <a:spAutoFit/>
            </a:bodyPr>
            <a:lstStyle/>
            <a:p>
              <a:pPr algn="ctr"/>
              <a:r>
                <a:rPr lang="en-US" sz="900" dirty="0" smtClean="0">
                  <a:solidFill>
                    <a:srgbClr val="9D90A0">
                      <a:lumMod val="75000"/>
                    </a:srgbClr>
                  </a:solidFill>
                  <a:latin typeface="Perpetua" pitchFamily="18" charset="0"/>
                  <a:ea typeface="Batang" pitchFamily="18" charset="-127"/>
                  <a:cs typeface="Iskoola Pota" pitchFamily="34" charset="0"/>
                </a:rPr>
                <a:t>Supporting Change and Reform in </a:t>
              </a:r>
              <a:r>
                <a:rPr lang="en-US" sz="900" dirty="0" err="1" smtClean="0">
                  <a:solidFill>
                    <a:srgbClr val="9D90A0">
                      <a:lumMod val="75000"/>
                    </a:srgbClr>
                  </a:solidFill>
                  <a:latin typeface="Perpetua" pitchFamily="18" charset="0"/>
                  <a:ea typeface="Batang" pitchFamily="18" charset="-127"/>
                  <a:cs typeface="Iskoola Pota" pitchFamily="34" charset="0"/>
                </a:rPr>
                <a:t>Preservice</a:t>
              </a:r>
              <a:r>
                <a:rPr lang="en-US" sz="900" dirty="0" smtClean="0">
                  <a:solidFill>
                    <a:srgbClr val="9D90A0">
                      <a:lumMod val="75000"/>
                    </a:srgbClr>
                  </a:solidFill>
                  <a:latin typeface="Perpetua" pitchFamily="18" charset="0"/>
                  <a:ea typeface="Batang" pitchFamily="18" charset="-127"/>
                  <a:cs typeface="Iskoola Pota" pitchFamily="34" charset="0"/>
                </a:rPr>
                <a:t> Teaching in North Carolina </a:t>
              </a:r>
              <a:endParaRPr lang="en-US" sz="900" dirty="0">
                <a:solidFill>
                  <a:srgbClr val="9D90A0">
                    <a:lumMod val="75000"/>
                  </a:srgbClr>
                </a:solidFill>
                <a:latin typeface="Perpetua" pitchFamily="18" charset="0"/>
                <a:ea typeface="Batang" pitchFamily="18" charset="-127"/>
                <a:cs typeface="Iskoola Pota" pitchFamily="34" charset="0"/>
              </a:endParaRPr>
            </a:p>
          </p:txBody>
        </p:sp>
        <p:grpSp>
          <p:nvGrpSpPr>
            <p:cNvPr id="11" name="Group 10"/>
            <p:cNvGrpSpPr/>
            <p:nvPr/>
          </p:nvGrpSpPr>
          <p:grpSpPr>
            <a:xfrm rot="643092">
              <a:off x="2015011" y="4898538"/>
              <a:ext cx="510088" cy="337680"/>
              <a:chOff x="5551022" y="2140959"/>
              <a:chExt cx="510088" cy="337680"/>
            </a:xfrm>
          </p:grpSpPr>
          <p:sp>
            <p:nvSpPr>
              <p:cNvPr id="12" name="Can 11"/>
              <p:cNvSpPr/>
              <p:nvPr/>
            </p:nvSpPr>
            <p:spPr>
              <a:xfrm>
                <a:off x="5637675" y="2307897"/>
                <a:ext cx="291015" cy="161237"/>
              </a:xfrm>
              <a:prstGeom prst="can">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Parallelogram 12"/>
              <p:cNvSpPr/>
              <p:nvPr/>
            </p:nvSpPr>
            <p:spPr>
              <a:xfrm rot="642064">
                <a:off x="5551022" y="2140959"/>
                <a:ext cx="510088" cy="234203"/>
              </a:xfrm>
              <a:prstGeom prst="parallelogram">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4" name="Straight Connector 13"/>
              <p:cNvCxnSpPr/>
              <p:nvPr/>
            </p:nvCxnSpPr>
            <p:spPr>
              <a:xfrm flipH="1">
                <a:off x="6019800" y="2289923"/>
                <a:ext cx="80" cy="112516"/>
              </a:xfrm>
              <a:prstGeom prst="line">
                <a:avLst/>
              </a:prstGeom>
              <a:solidFill>
                <a:schemeClr val="accent3">
                  <a:lumMod val="40000"/>
                  <a:lumOff val="60000"/>
                </a:schemeClr>
              </a:solidFill>
              <a:ln w="12700">
                <a:solidFill>
                  <a:schemeClr val="accent3">
                    <a:lumMod val="40000"/>
                    <a:lumOff val="60000"/>
                  </a:schemeClr>
                </a:solidFill>
              </a:ln>
              <a:effectLst>
                <a:outerShdw blurRad="40000" dist="20000" dir="5400000" rotWithShape="0">
                  <a:srgbClr val="000000">
                    <a:alpha val="0"/>
                  </a:srgbClr>
                </a:outerShdw>
              </a:effectLst>
            </p:spPr>
            <p:style>
              <a:lnRef idx="2">
                <a:schemeClr val="accent3"/>
              </a:lnRef>
              <a:fillRef idx="0">
                <a:schemeClr val="accent3"/>
              </a:fillRef>
              <a:effectRef idx="1">
                <a:schemeClr val="accent3"/>
              </a:effectRef>
              <a:fontRef idx="minor">
                <a:schemeClr val="tx1"/>
              </a:fontRef>
            </p:style>
          </p:cxnSp>
          <p:sp>
            <p:nvSpPr>
              <p:cNvPr id="15" name="Isosceles Triangle 14"/>
              <p:cNvSpPr/>
              <p:nvPr/>
            </p:nvSpPr>
            <p:spPr>
              <a:xfrm>
                <a:off x="5995252" y="2376605"/>
                <a:ext cx="49095" cy="102034"/>
              </a:xfrm>
              <a:prstGeom prst="triangl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spTree>
    <p:extLst>
      <p:ext uri="{BB962C8B-B14F-4D97-AF65-F5344CB8AC3E}">
        <p14:creationId xmlns:p14="http://schemas.microsoft.com/office/powerpoint/2010/main" val="304624121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581"/>
            <a:ext cx="7556500" cy="1116012"/>
          </a:xfrm>
        </p:spPr>
        <p:txBody>
          <a:bodyPr/>
          <a:lstStyle/>
          <a:p>
            <a:r>
              <a:rPr lang="en-US" dirty="0" smtClean="0">
                <a:solidFill>
                  <a:schemeClr val="bg1"/>
                </a:solidFill>
                <a:latin typeface="Rockwell" panose="02060603020205020403" pitchFamily="18" charset="0"/>
              </a:rPr>
              <a:t>The wisdom of your peers</a:t>
            </a:r>
            <a:endParaRPr lang="en-US" dirty="0">
              <a:solidFill>
                <a:schemeClr val="bg1"/>
              </a:solidFill>
              <a:latin typeface="Rockwell" panose="02060603020205020403" pitchFamily="18" charset="0"/>
            </a:endParaRPr>
          </a:p>
        </p:txBody>
      </p:sp>
      <p:sp>
        <p:nvSpPr>
          <p:cNvPr id="8" name="Text Box 7"/>
          <p:cNvSpPr txBox="1"/>
          <p:nvPr/>
        </p:nvSpPr>
        <p:spPr>
          <a:xfrm>
            <a:off x="2583180" y="5803265"/>
            <a:ext cx="4561205" cy="1179830"/>
          </a:xfrm>
          <a:prstGeom prst="rect">
            <a:avLst/>
          </a:prstGeom>
          <a:noFill/>
          <a:ln w="6350">
            <a:noFill/>
          </a:ln>
          <a:effectLst/>
        </p:spPr>
        <p:txBody>
          <a:bodyPr rot="0" spcFirstLastPara="0" vert="horz" wrap="square" lIns="0" tIns="91440" rIns="0" bIns="91440" numCol="1" spcCol="0" rtlCol="0" fromWordArt="0" anchor="t" anchorCtr="0" forceAA="0" compatLnSpc="1">
            <a:prstTxWarp prst="textNoShape">
              <a:avLst/>
            </a:prstTxWarp>
            <a:noAutofit/>
          </a:bodyPr>
          <a:lstStyle/>
          <a:p>
            <a:pPr algn="ctr">
              <a:lnSpc>
                <a:spcPct val="125000"/>
              </a:lnSpc>
              <a:spcAft>
                <a:spcPts val="1000"/>
              </a:spcAft>
            </a:pPr>
            <a:r>
              <a:rPr lang="en-US" sz="1400" b="1">
                <a:solidFill>
                  <a:srgbClr val="1F497D"/>
                </a:solidFill>
                <a:latin typeface="Calibri"/>
                <a:ea typeface="Times New Roman"/>
                <a:cs typeface="Times New Roman"/>
              </a:rPr>
              <a:t>November 6, 12:00 – 1:00 </a:t>
            </a:r>
            <a:endParaRPr lang="en-US" sz="1100" i="1">
              <a:solidFill>
                <a:srgbClr val="000000"/>
              </a:solidFill>
              <a:latin typeface="Calibri"/>
              <a:ea typeface="Times New Roman"/>
              <a:cs typeface="Times New Roman"/>
            </a:endParaRPr>
          </a:p>
          <a:p>
            <a:pPr algn="ctr">
              <a:lnSpc>
                <a:spcPct val="125000"/>
              </a:lnSpc>
              <a:spcAft>
                <a:spcPts val="1000"/>
              </a:spcAft>
            </a:pPr>
            <a:r>
              <a:rPr lang="en-US" sz="1400" b="1">
                <a:solidFill>
                  <a:srgbClr val="1F497D"/>
                </a:solidFill>
                <a:latin typeface="Calibri"/>
                <a:ea typeface="Times New Roman"/>
                <a:cs typeface="Times New Roman"/>
              </a:rPr>
              <a:t>Topic: Creative Activities</a:t>
            </a:r>
            <a:endParaRPr lang="en-US" sz="1100" i="1">
              <a:solidFill>
                <a:srgbClr val="000000"/>
              </a:solidFill>
              <a:latin typeface="Calibri"/>
              <a:ea typeface="Times New Roman"/>
              <a:cs typeface="Times New Roman"/>
            </a:endParaRPr>
          </a:p>
        </p:txBody>
      </p:sp>
      <p:sp>
        <p:nvSpPr>
          <p:cNvPr id="6" name="Rectangle 9"/>
          <p:cNvSpPr>
            <a:spLocks noChangeArrowheads="1"/>
          </p:cNvSpPr>
          <p:nvPr/>
        </p:nvSpPr>
        <p:spPr bwMode="auto">
          <a:xfrm>
            <a:off x="0" y="14097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prstClr val="black"/>
              </a:solidFill>
            </a:endParaRPr>
          </a:p>
        </p:txBody>
      </p:sp>
      <p:sp>
        <p:nvSpPr>
          <p:cNvPr id="9" name="Rectangle 10"/>
          <p:cNvSpPr>
            <a:spLocks noChangeArrowheads="1"/>
          </p:cNvSpPr>
          <p:nvPr/>
        </p:nvSpPr>
        <p:spPr bwMode="auto">
          <a:xfrm>
            <a:off x="76200" y="29051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n-US" altLang="en-US" smtClean="0">
              <a:solidFill>
                <a:prstClr val="black"/>
              </a:solidFill>
              <a:cs typeface="Arial" pitchFamily="34" charset="0"/>
            </a:endParaRPr>
          </a:p>
        </p:txBody>
      </p:sp>
      <p:sp>
        <p:nvSpPr>
          <p:cNvPr id="10" name="Rectangle 12"/>
          <p:cNvSpPr>
            <a:spLocks noChangeArrowheads="1"/>
          </p:cNvSpPr>
          <p:nvPr/>
        </p:nvSpPr>
        <p:spPr bwMode="auto">
          <a:xfrm>
            <a:off x="0" y="29051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n-US" altLang="en-US" smtClean="0">
              <a:solidFill>
                <a:prstClr val="black"/>
              </a:solidFill>
              <a:cs typeface="Arial" pitchFamily="34" charset="0"/>
            </a:endParaRPr>
          </a:p>
        </p:txBody>
      </p:sp>
      <p:sp>
        <p:nvSpPr>
          <p:cNvPr id="16" name="Rectangle 15"/>
          <p:cNvSpPr/>
          <p:nvPr/>
        </p:nvSpPr>
        <p:spPr>
          <a:xfrm>
            <a:off x="-35511" y="5894180"/>
            <a:ext cx="9144000" cy="990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6207760"/>
            <a:ext cx="3200400" cy="497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8" name="Group 17"/>
          <p:cNvGrpSpPr/>
          <p:nvPr/>
        </p:nvGrpSpPr>
        <p:grpSpPr>
          <a:xfrm>
            <a:off x="76200" y="5867400"/>
            <a:ext cx="3581400" cy="971094"/>
            <a:chOff x="727568" y="4898538"/>
            <a:chExt cx="3581400" cy="971094"/>
          </a:xfrm>
        </p:grpSpPr>
        <p:sp>
          <p:nvSpPr>
            <p:cNvPr id="19" name="TextBox 18"/>
            <p:cNvSpPr txBox="1"/>
            <p:nvPr/>
          </p:nvSpPr>
          <p:spPr>
            <a:xfrm>
              <a:off x="871335" y="5035898"/>
              <a:ext cx="3361433" cy="769441"/>
            </a:xfrm>
            <a:prstGeom prst="rect">
              <a:avLst/>
            </a:prstGeom>
            <a:noFill/>
          </p:spPr>
          <p:txBody>
            <a:bodyPr wrap="none" rtlCol="0">
              <a:spAutoFit/>
            </a:bodyPr>
            <a:lstStyle/>
            <a:p>
              <a:r>
                <a:rPr lang="en-US" sz="4400" b="1" dirty="0">
                  <a:solidFill>
                    <a:srgbClr val="297FD5">
                      <a:lumMod val="75000"/>
                    </a:srgbClr>
                  </a:solidFill>
                  <a:latin typeface="Rockwell" pitchFamily="18" charset="0"/>
                  <a:cs typeface="Narkisim" pitchFamily="34" charset="-79"/>
                </a:rPr>
                <a:t>SCRIPT-NC</a:t>
              </a:r>
            </a:p>
          </p:txBody>
        </p:sp>
        <p:sp>
          <p:nvSpPr>
            <p:cNvPr id="20" name="Rectangle 19"/>
            <p:cNvSpPr/>
            <p:nvPr/>
          </p:nvSpPr>
          <p:spPr>
            <a:xfrm>
              <a:off x="727568" y="5638800"/>
              <a:ext cx="3581400" cy="230832"/>
            </a:xfrm>
            <a:prstGeom prst="rect">
              <a:avLst/>
            </a:prstGeom>
          </p:spPr>
          <p:txBody>
            <a:bodyPr wrap="square">
              <a:spAutoFit/>
            </a:bodyPr>
            <a:lstStyle/>
            <a:p>
              <a:pPr algn="ctr"/>
              <a:r>
                <a:rPr lang="en-US" sz="900" dirty="0">
                  <a:solidFill>
                    <a:srgbClr val="9D90A0">
                      <a:lumMod val="75000"/>
                    </a:srgbClr>
                  </a:solidFill>
                  <a:latin typeface="Perpetua" pitchFamily="18" charset="0"/>
                  <a:ea typeface="Batang" pitchFamily="18" charset="-127"/>
                  <a:cs typeface="Iskoola Pota" pitchFamily="34" charset="0"/>
                </a:rPr>
                <a:t>Supporting Change and Reform in </a:t>
              </a:r>
              <a:r>
                <a:rPr lang="en-US" sz="900" dirty="0" err="1">
                  <a:solidFill>
                    <a:srgbClr val="9D90A0">
                      <a:lumMod val="75000"/>
                    </a:srgbClr>
                  </a:solidFill>
                  <a:latin typeface="Perpetua" pitchFamily="18" charset="0"/>
                  <a:ea typeface="Batang" pitchFamily="18" charset="-127"/>
                  <a:cs typeface="Iskoola Pota" pitchFamily="34" charset="0"/>
                </a:rPr>
                <a:t>Preservice</a:t>
              </a:r>
              <a:r>
                <a:rPr lang="en-US" sz="900" dirty="0">
                  <a:solidFill>
                    <a:srgbClr val="9D90A0">
                      <a:lumMod val="75000"/>
                    </a:srgbClr>
                  </a:solidFill>
                  <a:latin typeface="Perpetua" pitchFamily="18" charset="0"/>
                  <a:ea typeface="Batang" pitchFamily="18" charset="-127"/>
                  <a:cs typeface="Iskoola Pota" pitchFamily="34" charset="0"/>
                </a:rPr>
                <a:t> Teaching in North Carolina </a:t>
              </a:r>
            </a:p>
          </p:txBody>
        </p:sp>
        <p:grpSp>
          <p:nvGrpSpPr>
            <p:cNvPr id="21" name="Group 20"/>
            <p:cNvGrpSpPr/>
            <p:nvPr/>
          </p:nvGrpSpPr>
          <p:grpSpPr>
            <a:xfrm rot="643092">
              <a:off x="2015011" y="4898538"/>
              <a:ext cx="510088" cy="337680"/>
              <a:chOff x="5551022" y="2140959"/>
              <a:chExt cx="510088" cy="337680"/>
            </a:xfrm>
          </p:grpSpPr>
          <p:sp>
            <p:nvSpPr>
              <p:cNvPr id="22" name="Can 21"/>
              <p:cNvSpPr/>
              <p:nvPr/>
            </p:nvSpPr>
            <p:spPr>
              <a:xfrm>
                <a:off x="5637675" y="2307897"/>
                <a:ext cx="291015" cy="161237"/>
              </a:xfrm>
              <a:prstGeom prst="can">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Parallelogram 22"/>
              <p:cNvSpPr/>
              <p:nvPr/>
            </p:nvSpPr>
            <p:spPr>
              <a:xfrm rot="642064">
                <a:off x="5551022" y="2140959"/>
                <a:ext cx="510088" cy="234203"/>
              </a:xfrm>
              <a:prstGeom prst="parallelogram">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24" name="Straight Connector 23"/>
              <p:cNvCxnSpPr/>
              <p:nvPr/>
            </p:nvCxnSpPr>
            <p:spPr>
              <a:xfrm flipH="1">
                <a:off x="6019800" y="2289923"/>
                <a:ext cx="80" cy="112516"/>
              </a:xfrm>
              <a:prstGeom prst="line">
                <a:avLst/>
              </a:prstGeom>
              <a:solidFill>
                <a:schemeClr val="accent3">
                  <a:lumMod val="40000"/>
                  <a:lumOff val="60000"/>
                </a:schemeClr>
              </a:solidFill>
              <a:ln w="12700">
                <a:solidFill>
                  <a:schemeClr val="accent3">
                    <a:lumMod val="40000"/>
                    <a:lumOff val="60000"/>
                  </a:schemeClr>
                </a:solidFill>
              </a:ln>
              <a:effectLst>
                <a:outerShdw blurRad="40000" dist="20000" dir="5400000" rotWithShape="0">
                  <a:srgbClr val="000000">
                    <a:alpha val="0"/>
                  </a:srgbClr>
                </a:outerShdw>
              </a:effectLst>
            </p:spPr>
            <p:style>
              <a:lnRef idx="2">
                <a:schemeClr val="accent3"/>
              </a:lnRef>
              <a:fillRef idx="0">
                <a:schemeClr val="accent3"/>
              </a:fillRef>
              <a:effectRef idx="1">
                <a:schemeClr val="accent3"/>
              </a:effectRef>
              <a:fontRef idx="minor">
                <a:schemeClr val="tx1"/>
              </a:fontRef>
            </p:style>
          </p:cxnSp>
          <p:sp>
            <p:nvSpPr>
              <p:cNvPr id="25" name="Isosceles Triangle 24"/>
              <p:cNvSpPr/>
              <p:nvPr/>
            </p:nvSpPr>
            <p:spPr>
              <a:xfrm>
                <a:off x="5995252" y="2376605"/>
                <a:ext cx="49095" cy="102034"/>
              </a:xfrm>
              <a:prstGeom prst="triangl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pic>
        <p:nvPicPr>
          <p:cNvPr id="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5231" y="3200400"/>
            <a:ext cx="3628639" cy="24146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04800" y="1752600"/>
            <a:ext cx="4876800" cy="3785652"/>
          </a:xfrm>
          <a:prstGeom prst="rect">
            <a:avLst/>
          </a:prstGeom>
          <a:noFill/>
        </p:spPr>
        <p:txBody>
          <a:bodyPr wrap="square" rtlCol="0">
            <a:spAutoFit/>
          </a:bodyPr>
          <a:lstStyle/>
          <a:p>
            <a:r>
              <a:rPr lang="en-US" sz="2400" dirty="0" smtClean="0">
                <a:solidFill>
                  <a:prstClr val="black"/>
                </a:solidFill>
                <a:latin typeface="Rockwell" panose="02060603020205020403" pitchFamily="18" charset="0"/>
              </a:rPr>
              <a:t>What has the process been like for your program?</a:t>
            </a:r>
          </a:p>
          <a:p>
            <a:endParaRPr lang="en-US" sz="2400" dirty="0">
              <a:solidFill>
                <a:prstClr val="black"/>
              </a:solidFill>
              <a:latin typeface="Rockwell" panose="02060603020205020403" pitchFamily="18" charset="0"/>
            </a:endParaRPr>
          </a:p>
          <a:p>
            <a:r>
              <a:rPr lang="en-US" sz="2400" dirty="0" smtClean="0">
                <a:solidFill>
                  <a:prstClr val="black"/>
                </a:solidFill>
                <a:latin typeface="Rockwell" panose="02060603020205020403" pitchFamily="18" charset="0"/>
              </a:rPr>
              <a:t>What difference has it made for faculty? For students?</a:t>
            </a:r>
          </a:p>
          <a:p>
            <a:endParaRPr lang="en-US" sz="2400" dirty="0">
              <a:solidFill>
                <a:prstClr val="black"/>
              </a:solidFill>
              <a:latin typeface="Rockwell" panose="02060603020205020403" pitchFamily="18" charset="0"/>
            </a:endParaRPr>
          </a:p>
          <a:p>
            <a:r>
              <a:rPr lang="en-US" sz="2400" dirty="0" smtClean="0">
                <a:solidFill>
                  <a:prstClr val="black"/>
                </a:solidFill>
                <a:latin typeface="Rockwell" panose="02060603020205020403" pitchFamily="18" charset="0"/>
              </a:rPr>
              <a:t>What advice would you give someone who is embarking on the program enhancement process?</a:t>
            </a:r>
            <a:endParaRPr lang="en-US" sz="2400" dirty="0">
              <a:solidFill>
                <a:prstClr val="black"/>
              </a:solidFill>
              <a:latin typeface="Rockwell" panose="02060603020205020403" pitchFamily="18" charset="0"/>
            </a:endParaRPr>
          </a:p>
        </p:txBody>
      </p:sp>
    </p:spTree>
    <p:extLst>
      <p:ext uri="{BB962C8B-B14F-4D97-AF65-F5344CB8AC3E}">
        <p14:creationId xmlns:p14="http://schemas.microsoft.com/office/powerpoint/2010/main" val="2689057643"/>
      </p:ext>
    </p:extLst>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3010" y="0"/>
            <a:ext cx="9144000" cy="1295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Title 6"/>
          <p:cNvSpPr>
            <a:spLocks noGrp="1"/>
          </p:cNvSpPr>
          <p:nvPr>
            <p:ph type="title" idx="4294967295"/>
          </p:nvPr>
        </p:nvSpPr>
        <p:spPr>
          <a:xfrm>
            <a:off x="0" y="0"/>
            <a:ext cx="9144000" cy="1219200"/>
          </a:xfrm>
        </p:spPr>
        <p:txBody>
          <a:bodyPr/>
          <a:lstStyle/>
          <a:p>
            <a:r>
              <a:rPr lang="en-US" dirty="0" smtClean="0">
                <a:solidFill>
                  <a:schemeClr val="bg1"/>
                </a:solidFill>
                <a:latin typeface="Rockwell" panose="02060603020205020403" pitchFamily="18" charset="0"/>
              </a:rPr>
              <a:t>SCRIPT-NC Priorities</a:t>
            </a:r>
            <a:endParaRPr lang="en-US" dirty="0">
              <a:solidFill>
                <a:schemeClr val="bg1"/>
              </a:solidFill>
              <a:latin typeface="Rockwell" panose="02060603020205020403" pitchFamily="18" charset="0"/>
            </a:endParaRPr>
          </a:p>
        </p:txBody>
      </p:sp>
      <p:sp>
        <p:nvSpPr>
          <p:cNvPr id="16" name="Rectangle 15"/>
          <p:cNvSpPr/>
          <p:nvPr/>
        </p:nvSpPr>
        <p:spPr>
          <a:xfrm>
            <a:off x="0" y="5867400"/>
            <a:ext cx="9144000" cy="990600"/>
          </a:xfrm>
          <a:prstGeom prst="rect">
            <a:avLst/>
          </a:prstGeom>
          <a:solidFill>
            <a:srgbClr val="7F8FA9"/>
          </a:solidFill>
          <a:ln w="25400" cap="flat" cmpd="sng" algn="ctr">
            <a:noFill/>
            <a:prstDash val="solid"/>
          </a:ln>
          <a:effectLst/>
        </p:spPr>
        <p:txBody>
          <a:bodyPr rtlCol="0" anchor="ctr"/>
          <a:lstStyle/>
          <a:p>
            <a:pPr algn="ctr">
              <a:defRPr/>
            </a:pPr>
            <a:endParaRPr lang="en-US" kern="0">
              <a:solidFill>
                <a:prstClr val="white"/>
              </a:solidFill>
            </a:endParaRPr>
          </a:p>
        </p:txBody>
      </p:sp>
      <p:pic>
        <p:nvPicPr>
          <p:cNvPr id="1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6207760"/>
            <a:ext cx="3200400" cy="497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8" name="Group 17"/>
          <p:cNvGrpSpPr/>
          <p:nvPr/>
        </p:nvGrpSpPr>
        <p:grpSpPr>
          <a:xfrm>
            <a:off x="76200" y="5867400"/>
            <a:ext cx="3581400" cy="971094"/>
            <a:chOff x="727568" y="4898538"/>
            <a:chExt cx="3581400" cy="971094"/>
          </a:xfrm>
        </p:grpSpPr>
        <p:sp>
          <p:nvSpPr>
            <p:cNvPr id="19" name="TextBox 18"/>
            <p:cNvSpPr txBox="1"/>
            <p:nvPr/>
          </p:nvSpPr>
          <p:spPr>
            <a:xfrm>
              <a:off x="871335" y="5035898"/>
              <a:ext cx="3361433" cy="769441"/>
            </a:xfrm>
            <a:prstGeom prst="rect">
              <a:avLst/>
            </a:prstGeom>
            <a:noFill/>
          </p:spPr>
          <p:txBody>
            <a:bodyPr wrap="none" rtlCol="0">
              <a:spAutoFit/>
            </a:bodyPr>
            <a:lstStyle/>
            <a:p>
              <a:pPr>
                <a:defRPr/>
              </a:pPr>
              <a:r>
                <a:rPr lang="en-US" sz="4400" b="1" kern="0" dirty="0">
                  <a:solidFill>
                    <a:srgbClr val="297FD5">
                      <a:lumMod val="75000"/>
                    </a:srgbClr>
                  </a:solidFill>
                  <a:latin typeface="Rockwell" pitchFamily="18" charset="0"/>
                  <a:cs typeface="Narkisim" pitchFamily="34" charset="-79"/>
                </a:rPr>
                <a:t>SCRIPT-NC</a:t>
              </a:r>
            </a:p>
          </p:txBody>
        </p:sp>
        <p:sp>
          <p:nvSpPr>
            <p:cNvPr id="20" name="Rectangle 19"/>
            <p:cNvSpPr/>
            <p:nvPr/>
          </p:nvSpPr>
          <p:spPr>
            <a:xfrm>
              <a:off x="727568" y="5638800"/>
              <a:ext cx="3581400" cy="230832"/>
            </a:xfrm>
            <a:prstGeom prst="rect">
              <a:avLst/>
            </a:prstGeom>
          </p:spPr>
          <p:txBody>
            <a:bodyPr wrap="square">
              <a:spAutoFit/>
            </a:bodyPr>
            <a:lstStyle/>
            <a:p>
              <a:pPr algn="ctr">
                <a:defRPr/>
              </a:pPr>
              <a:r>
                <a:rPr lang="en-US" sz="900" kern="0" dirty="0">
                  <a:solidFill>
                    <a:srgbClr val="9D90A0">
                      <a:lumMod val="75000"/>
                    </a:srgbClr>
                  </a:solidFill>
                  <a:latin typeface="Perpetua" pitchFamily="18" charset="0"/>
                  <a:ea typeface="Batang" pitchFamily="18" charset="-127"/>
                  <a:cs typeface="Iskoola Pota" pitchFamily="34" charset="0"/>
                </a:rPr>
                <a:t>Supporting Change and Reform in </a:t>
              </a:r>
              <a:r>
                <a:rPr lang="en-US" sz="900" kern="0" dirty="0" err="1">
                  <a:solidFill>
                    <a:srgbClr val="9D90A0">
                      <a:lumMod val="75000"/>
                    </a:srgbClr>
                  </a:solidFill>
                  <a:latin typeface="Perpetua" pitchFamily="18" charset="0"/>
                  <a:ea typeface="Batang" pitchFamily="18" charset="-127"/>
                  <a:cs typeface="Iskoola Pota" pitchFamily="34" charset="0"/>
                </a:rPr>
                <a:t>Preservice</a:t>
              </a:r>
              <a:r>
                <a:rPr lang="en-US" sz="900" kern="0" dirty="0">
                  <a:solidFill>
                    <a:srgbClr val="9D90A0">
                      <a:lumMod val="75000"/>
                    </a:srgbClr>
                  </a:solidFill>
                  <a:latin typeface="Perpetua" pitchFamily="18" charset="0"/>
                  <a:ea typeface="Batang" pitchFamily="18" charset="-127"/>
                  <a:cs typeface="Iskoola Pota" pitchFamily="34" charset="0"/>
                </a:rPr>
                <a:t> Teaching in North Carolina </a:t>
              </a:r>
            </a:p>
          </p:txBody>
        </p:sp>
        <p:grpSp>
          <p:nvGrpSpPr>
            <p:cNvPr id="21" name="Group 20"/>
            <p:cNvGrpSpPr/>
            <p:nvPr/>
          </p:nvGrpSpPr>
          <p:grpSpPr>
            <a:xfrm rot="643092">
              <a:off x="2015011" y="4898538"/>
              <a:ext cx="510088" cy="337680"/>
              <a:chOff x="5551022" y="2140959"/>
              <a:chExt cx="510088" cy="337680"/>
            </a:xfrm>
          </p:grpSpPr>
          <p:sp>
            <p:nvSpPr>
              <p:cNvPr id="22" name="Can 21"/>
              <p:cNvSpPr/>
              <p:nvPr/>
            </p:nvSpPr>
            <p:spPr>
              <a:xfrm>
                <a:off x="5637675" y="2307897"/>
                <a:ext cx="291015" cy="161237"/>
              </a:xfrm>
              <a:prstGeom prst="can">
                <a:avLst/>
              </a:prstGeom>
              <a:solidFill>
                <a:srgbClr val="7F8FA9">
                  <a:lumMod val="40000"/>
                  <a:lumOff val="60000"/>
                </a:srgbClr>
              </a:solidFill>
              <a:ln w="25400" cap="flat" cmpd="sng" algn="ctr">
                <a:noFill/>
                <a:prstDash val="solid"/>
              </a:ln>
              <a:effectLst/>
            </p:spPr>
            <p:txBody>
              <a:bodyPr rtlCol="0" anchor="ctr"/>
              <a:lstStyle/>
              <a:p>
                <a:pPr algn="ctr">
                  <a:defRPr/>
                </a:pPr>
                <a:endParaRPr lang="en-US" kern="0">
                  <a:solidFill>
                    <a:prstClr val="white"/>
                  </a:solidFill>
                </a:endParaRPr>
              </a:p>
            </p:txBody>
          </p:sp>
          <p:sp>
            <p:nvSpPr>
              <p:cNvPr id="23" name="Parallelogram 22"/>
              <p:cNvSpPr/>
              <p:nvPr/>
            </p:nvSpPr>
            <p:spPr>
              <a:xfrm rot="642064">
                <a:off x="5551022" y="2140959"/>
                <a:ext cx="510088" cy="234203"/>
              </a:xfrm>
              <a:prstGeom prst="parallelogram">
                <a:avLst/>
              </a:prstGeom>
              <a:solidFill>
                <a:srgbClr val="7F8FA9">
                  <a:lumMod val="40000"/>
                  <a:lumOff val="60000"/>
                </a:srgbClr>
              </a:solidFill>
              <a:ln w="25400" cap="flat" cmpd="sng" algn="ctr">
                <a:noFill/>
                <a:prstDash val="solid"/>
              </a:ln>
              <a:effectLst/>
            </p:spPr>
            <p:txBody>
              <a:bodyPr rtlCol="0" anchor="ctr"/>
              <a:lstStyle/>
              <a:p>
                <a:pPr algn="ctr">
                  <a:defRPr/>
                </a:pPr>
                <a:endParaRPr lang="en-US" kern="0">
                  <a:solidFill>
                    <a:prstClr val="white"/>
                  </a:solidFill>
                </a:endParaRPr>
              </a:p>
            </p:txBody>
          </p:sp>
          <p:cxnSp>
            <p:nvCxnSpPr>
              <p:cNvPr id="24" name="Straight Connector 23"/>
              <p:cNvCxnSpPr/>
              <p:nvPr/>
            </p:nvCxnSpPr>
            <p:spPr>
              <a:xfrm flipH="1">
                <a:off x="6019800" y="2289923"/>
                <a:ext cx="80" cy="112516"/>
              </a:xfrm>
              <a:prstGeom prst="line">
                <a:avLst/>
              </a:prstGeom>
              <a:solidFill>
                <a:srgbClr val="7F8FA9">
                  <a:lumMod val="40000"/>
                  <a:lumOff val="60000"/>
                </a:srgbClr>
              </a:solidFill>
              <a:ln w="12700" cap="flat" cmpd="sng" algn="ctr">
                <a:solidFill>
                  <a:srgbClr val="7F8FA9">
                    <a:lumMod val="40000"/>
                    <a:lumOff val="60000"/>
                  </a:srgbClr>
                </a:solidFill>
                <a:prstDash val="solid"/>
              </a:ln>
              <a:effectLst>
                <a:outerShdw blurRad="40000" dist="20000" dir="5400000" rotWithShape="0">
                  <a:srgbClr val="000000">
                    <a:alpha val="0"/>
                  </a:srgbClr>
                </a:outerShdw>
              </a:effectLst>
            </p:spPr>
          </p:cxnSp>
          <p:sp>
            <p:nvSpPr>
              <p:cNvPr id="25" name="Isosceles Triangle 24"/>
              <p:cNvSpPr/>
              <p:nvPr/>
            </p:nvSpPr>
            <p:spPr>
              <a:xfrm>
                <a:off x="5995252" y="2376605"/>
                <a:ext cx="49095" cy="102034"/>
              </a:xfrm>
              <a:prstGeom prst="triangle">
                <a:avLst/>
              </a:prstGeom>
              <a:solidFill>
                <a:srgbClr val="7F8FA9">
                  <a:lumMod val="40000"/>
                  <a:lumOff val="60000"/>
                </a:srgbClr>
              </a:solidFill>
              <a:ln w="25400" cap="flat" cmpd="sng" algn="ctr">
                <a:noFill/>
                <a:prstDash val="solid"/>
              </a:ln>
              <a:effectLst/>
            </p:spPr>
            <p:txBody>
              <a:bodyPr rtlCol="0" anchor="ctr"/>
              <a:lstStyle/>
              <a:p>
                <a:pPr algn="ctr">
                  <a:defRPr/>
                </a:pPr>
                <a:endParaRPr lang="en-US" kern="0">
                  <a:solidFill>
                    <a:prstClr val="white"/>
                  </a:solidFill>
                </a:endParaRPr>
              </a:p>
            </p:txBody>
          </p:sp>
        </p:grpSp>
      </p:gr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967" y="1418273"/>
            <a:ext cx="8053388" cy="4442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429000" y="4056340"/>
            <a:ext cx="5069786" cy="1107996"/>
          </a:xfrm>
          <a:prstGeom prst="rect">
            <a:avLst/>
          </a:prstGeom>
          <a:noFill/>
        </p:spPr>
        <p:txBody>
          <a:bodyPr wrap="none" rtlCol="0">
            <a:spAutoFit/>
          </a:bodyPr>
          <a:lstStyle/>
          <a:p>
            <a:r>
              <a:rPr lang="en-US" sz="2400" b="1" dirty="0">
                <a:solidFill>
                  <a:srgbClr val="242852">
                    <a:lumMod val="60000"/>
                    <a:lumOff val="40000"/>
                  </a:srgbClr>
                </a:solidFill>
              </a:rPr>
              <a:t>Supporting children who are culturally</a:t>
            </a:r>
          </a:p>
          <a:p>
            <a:r>
              <a:rPr lang="en-US" sz="2400" b="1" dirty="0">
                <a:solidFill>
                  <a:srgbClr val="242852">
                    <a:lumMod val="60000"/>
                    <a:lumOff val="40000"/>
                  </a:srgbClr>
                </a:solidFill>
              </a:rPr>
              <a:t> and linguistically diverse</a:t>
            </a:r>
          </a:p>
          <a:p>
            <a:endParaRPr lang="en-US" dirty="0"/>
          </a:p>
        </p:txBody>
      </p:sp>
    </p:spTree>
    <p:extLst>
      <p:ext uri="{BB962C8B-B14F-4D97-AF65-F5344CB8AC3E}">
        <p14:creationId xmlns:p14="http://schemas.microsoft.com/office/powerpoint/2010/main" val="390619002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0" y="5867400"/>
            <a:ext cx="9144000" cy="990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930152"/>
            <a:ext cx="2819399" cy="927847"/>
          </a:xfrm>
          <a:prstGeom prst="rect">
            <a:avLst/>
          </a:prstGeom>
        </p:spPr>
      </p:pic>
      <p:sp>
        <p:nvSpPr>
          <p:cNvPr id="29" name="Rectangle 28"/>
          <p:cNvSpPr/>
          <p:nvPr/>
        </p:nvSpPr>
        <p:spPr>
          <a:xfrm flipH="1">
            <a:off x="8401050" y="3810000"/>
            <a:ext cx="304800" cy="676275"/>
          </a:xfrm>
          <a:prstGeom prst="rect">
            <a:avLst/>
          </a:prstGeom>
          <a:noFill/>
          <a:ln w="31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p:nvSpPr>
        <p:spPr>
          <a:xfrm flipH="1">
            <a:off x="8229600" y="4329111"/>
            <a:ext cx="304800" cy="67627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Rectangle 32"/>
          <p:cNvSpPr/>
          <p:nvPr/>
        </p:nvSpPr>
        <p:spPr>
          <a:xfrm flipH="1">
            <a:off x="8382000" y="4800600"/>
            <a:ext cx="466725" cy="9144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Content Placeholder 3"/>
          <p:cNvSpPr txBox="1">
            <a:spLocks/>
          </p:cNvSpPr>
          <p:nvPr/>
        </p:nvSpPr>
        <p:spPr>
          <a:xfrm>
            <a:off x="185737" y="1189037"/>
            <a:ext cx="4462463" cy="513556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endParaRPr lang="en-US" dirty="0" smtClean="0">
              <a:solidFill>
                <a:prstClr val="black">
                  <a:tint val="75000"/>
                </a:prstClr>
              </a:solidFill>
              <a:latin typeface="Rockwell" pitchFamily="18" charset="0"/>
            </a:endParaRPr>
          </a:p>
          <a:p>
            <a:pPr algn="l"/>
            <a:endParaRPr lang="en-US" dirty="0">
              <a:solidFill>
                <a:prstClr val="black">
                  <a:tint val="75000"/>
                </a:prstClr>
              </a:solidFill>
              <a:latin typeface="Rockwell" pitchFamily="18" charset="0"/>
            </a:endParaRPr>
          </a:p>
        </p:txBody>
      </p:sp>
      <p:sp>
        <p:nvSpPr>
          <p:cNvPr id="4" name="Title 3"/>
          <p:cNvSpPr>
            <a:spLocks noGrp="1"/>
          </p:cNvSpPr>
          <p:nvPr>
            <p:ph type="title"/>
          </p:nvPr>
        </p:nvSpPr>
        <p:spPr>
          <a:xfrm>
            <a:off x="-31295" y="-76200"/>
            <a:ext cx="9175295" cy="1143000"/>
          </a:xfrm>
          <a:solidFill>
            <a:schemeClr val="accent1">
              <a:lumMod val="75000"/>
            </a:schemeClr>
          </a:solidFill>
        </p:spPr>
        <p:txBody>
          <a:bodyPr/>
          <a:lstStyle/>
          <a:p>
            <a:r>
              <a:rPr lang="en-US" sz="4000" dirty="0" smtClean="0">
                <a:solidFill>
                  <a:schemeClr val="bg1"/>
                </a:solidFill>
                <a:latin typeface="Rockwell" pitchFamily="18" charset="0"/>
              </a:rPr>
              <a:t>Resources to support the process</a:t>
            </a:r>
            <a:endParaRPr lang="en-US" sz="4000" dirty="0">
              <a:solidFill>
                <a:schemeClr val="bg1"/>
              </a:solidFill>
              <a:latin typeface="Rockwell" pitchFamily="18" charset="0"/>
            </a:endParaRPr>
          </a:p>
        </p:txBody>
      </p:sp>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2335210"/>
            <a:ext cx="2968625" cy="267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82356" y="6074568"/>
            <a:ext cx="3200400" cy="50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1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09800" y="1117659"/>
            <a:ext cx="4876800" cy="4650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907930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0" y="5867400"/>
            <a:ext cx="9144000" cy="990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930152"/>
            <a:ext cx="2819399" cy="927847"/>
          </a:xfrm>
          <a:prstGeom prst="rect">
            <a:avLst/>
          </a:prstGeom>
        </p:spPr>
      </p:pic>
      <p:sp>
        <p:nvSpPr>
          <p:cNvPr id="29" name="Rectangle 28"/>
          <p:cNvSpPr/>
          <p:nvPr/>
        </p:nvSpPr>
        <p:spPr>
          <a:xfrm flipH="1">
            <a:off x="8401050" y="3810000"/>
            <a:ext cx="304800" cy="676275"/>
          </a:xfrm>
          <a:prstGeom prst="rect">
            <a:avLst/>
          </a:prstGeom>
          <a:noFill/>
          <a:ln w="31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p:nvSpPr>
        <p:spPr>
          <a:xfrm flipH="1">
            <a:off x="8229600" y="4329111"/>
            <a:ext cx="304800" cy="67627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Rectangle 32"/>
          <p:cNvSpPr/>
          <p:nvPr/>
        </p:nvSpPr>
        <p:spPr>
          <a:xfrm flipH="1">
            <a:off x="8382000" y="4800600"/>
            <a:ext cx="466725" cy="9144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Content Placeholder 3"/>
          <p:cNvSpPr txBox="1">
            <a:spLocks/>
          </p:cNvSpPr>
          <p:nvPr/>
        </p:nvSpPr>
        <p:spPr>
          <a:xfrm>
            <a:off x="185737" y="1189037"/>
            <a:ext cx="4462463" cy="513556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endParaRPr lang="en-US" dirty="0" smtClean="0">
              <a:solidFill>
                <a:prstClr val="black">
                  <a:tint val="75000"/>
                </a:prstClr>
              </a:solidFill>
              <a:latin typeface="Rockwell" pitchFamily="18" charset="0"/>
            </a:endParaRPr>
          </a:p>
          <a:p>
            <a:pPr algn="l"/>
            <a:endParaRPr lang="en-US" dirty="0">
              <a:solidFill>
                <a:prstClr val="black">
                  <a:tint val="75000"/>
                </a:prstClr>
              </a:solidFill>
              <a:latin typeface="Rockwell" pitchFamily="18" charset="0"/>
            </a:endParaRPr>
          </a:p>
        </p:txBody>
      </p:sp>
      <p:sp>
        <p:nvSpPr>
          <p:cNvPr id="4" name="Title 3"/>
          <p:cNvSpPr>
            <a:spLocks noGrp="1"/>
          </p:cNvSpPr>
          <p:nvPr>
            <p:ph type="title"/>
          </p:nvPr>
        </p:nvSpPr>
        <p:spPr>
          <a:xfrm>
            <a:off x="-31295" y="-76200"/>
            <a:ext cx="9175295" cy="1143000"/>
          </a:xfrm>
          <a:solidFill>
            <a:schemeClr val="accent1">
              <a:lumMod val="75000"/>
            </a:schemeClr>
          </a:solidFill>
        </p:spPr>
        <p:txBody>
          <a:bodyPr/>
          <a:lstStyle/>
          <a:p>
            <a:r>
              <a:rPr lang="en-US" sz="4000" dirty="0">
                <a:solidFill>
                  <a:schemeClr val="bg1"/>
                </a:solidFill>
                <a:latin typeface="Rockwell" pitchFamily="18" charset="0"/>
              </a:rPr>
              <a:t>SCRIPT-NC http://scriptnc.fpg.unc.edu/ </a:t>
            </a:r>
          </a:p>
        </p:txBody>
      </p:sp>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2335210"/>
            <a:ext cx="2968625" cy="267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82356" y="6074568"/>
            <a:ext cx="3200400" cy="50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3" name="Picture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 y="1074938"/>
            <a:ext cx="7407275" cy="4694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073401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 name="Rectangle 28"/>
          <p:cNvSpPr/>
          <p:nvPr/>
        </p:nvSpPr>
        <p:spPr>
          <a:xfrm flipH="1">
            <a:off x="8401050" y="3810000"/>
            <a:ext cx="304800" cy="676275"/>
          </a:xfrm>
          <a:prstGeom prst="rect">
            <a:avLst/>
          </a:prstGeom>
          <a:noFill/>
          <a:ln w="31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p:nvSpPr>
        <p:spPr>
          <a:xfrm flipH="1">
            <a:off x="8229600" y="4329111"/>
            <a:ext cx="304800" cy="67627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Rectangle 32"/>
          <p:cNvSpPr/>
          <p:nvPr/>
        </p:nvSpPr>
        <p:spPr>
          <a:xfrm flipH="1">
            <a:off x="8382000" y="4800600"/>
            <a:ext cx="466725" cy="9144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Content Placeholder 3"/>
          <p:cNvSpPr txBox="1">
            <a:spLocks/>
          </p:cNvSpPr>
          <p:nvPr/>
        </p:nvSpPr>
        <p:spPr>
          <a:xfrm>
            <a:off x="185737" y="1189037"/>
            <a:ext cx="4462463" cy="513556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endParaRPr lang="en-US" dirty="0" smtClean="0">
              <a:solidFill>
                <a:prstClr val="black">
                  <a:tint val="75000"/>
                </a:prstClr>
              </a:solidFill>
              <a:latin typeface="Rockwell" pitchFamily="18" charset="0"/>
            </a:endParaRPr>
          </a:p>
          <a:p>
            <a:pPr algn="l"/>
            <a:endParaRPr lang="en-US" dirty="0">
              <a:solidFill>
                <a:prstClr val="black">
                  <a:tint val="75000"/>
                </a:prstClr>
              </a:solidFill>
              <a:latin typeface="Rockwell" pitchFamily="18" charset="0"/>
            </a:endParaRP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2335210"/>
            <a:ext cx="2968625" cy="267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62000"/>
            <a:ext cx="9067800" cy="6095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76200" y="184666"/>
            <a:ext cx="8915400" cy="369332"/>
          </a:xfrm>
          <a:prstGeom prst="rect">
            <a:avLst/>
          </a:prstGeom>
          <a:noFill/>
        </p:spPr>
        <p:txBody>
          <a:bodyPr wrap="square" rtlCol="0">
            <a:spAutoFit/>
          </a:bodyPr>
          <a:lstStyle/>
          <a:p>
            <a:pPr lvl="0" algn="ctr"/>
            <a:r>
              <a:rPr lang="en-US" b="1" dirty="0">
                <a:solidFill>
                  <a:prstClr val="black"/>
                </a:solidFill>
              </a:rPr>
              <a:t>http://scriptnc.fpg.unc.edu/script-nc-nc-community-college-summit-october-1-2-2014 </a:t>
            </a:r>
          </a:p>
        </p:txBody>
      </p:sp>
    </p:spTree>
    <p:extLst>
      <p:ext uri="{BB962C8B-B14F-4D97-AF65-F5344CB8AC3E}">
        <p14:creationId xmlns:p14="http://schemas.microsoft.com/office/powerpoint/2010/main" val="244293819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0" y="5867400"/>
            <a:ext cx="9144000" cy="990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930152"/>
            <a:ext cx="2819399" cy="927847"/>
          </a:xfrm>
          <a:prstGeom prst="rect">
            <a:avLst/>
          </a:prstGeom>
        </p:spPr>
      </p:pic>
      <p:sp>
        <p:nvSpPr>
          <p:cNvPr id="29" name="Rectangle 28"/>
          <p:cNvSpPr/>
          <p:nvPr/>
        </p:nvSpPr>
        <p:spPr>
          <a:xfrm flipH="1">
            <a:off x="8401050" y="3810000"/>
            <a:ext cx="304800" cy="676275"/>
          </a:xfrm>
          <a:prstGeom prst="rect">
            <a:avLst/>
          </a:prstGeom>
          <a:noFill/>
          <a:ln w="31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p:nvSpPr>
        <p:spPr>
          <a:xfrm flipH="1">
            <a:off x="8229600" y="4329111"/>
            <a:ext cx="304800" cy="67627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Rectangle 32"/>
          <p:cNvSpPr/>
          <p:nvPr/>
        </p:nvSpPr>
        <p:spPr>
          <a:xfrm flipH="1">
            <a:off x="8382000" y="4800600"/>
            <a:ext cx="466725" cy="9144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Content Placeholder 3"/>
          <p:cNvSpPr txBox="1">
            <a:spLocks/>
          </p:cNvSpPr>
          <p:nvPr/>
        </p:nvSpPr>
        <p:spPr>
          <a:xfrm>
            <a:off x="185737" y="1189037"/>
            <a:ext cx="4462463" cy="513556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endParaRPr lang="en-US" dirty="0" smtClean="0">
              <a:solidFill>
                <a:prstClr val="black">
                  <a:tint val="75000"/>
                </a:prstClr>
              </a:solidFill>
              <a:latin typeface="Rockwell" pitchFamily="18" charset="0"/>
            </a:endParaRPr>
          </a:p>
          <a:p>
            <a:pPr algn="l"/>
            <a:endParaRPr lang="en-US" dirty="0">
              <a:solidFill>
                <a:prstClr val="black">
                  <a:tint val="75000"/>
                </a:prstClr>
              </a:solidFill>
              <a:latin typeface="Rockwell" pitchFamily="18" charset="0"/>
            </a:endParaRPr>
          </a:p>
        </p:txBody>
      </p:sp>
      <p:sp>
        <p:nvSpPr>
          <p:cNvPr id="4" name="Title 3"/>
          <p:cNvSpPr>
            <a:spLocks noGrp="1"/>
          </p:cNvSpPr>
          <p:nvPr>
            <p:ph type="title"/>
          </p:nvPr>
        </p:nvSpPr>
        <p:spPr>
          <a:xfrm>
            <a:off x="-42022" y="-25341"/>
            <a:ext cx="9175295" cy="1143000"/>
          </a:xfrm>
          <a:solidFill>
            <a:schemeClr val="accent1">
              <a:lumMod val="75000"/>
            </a:schemeClr>
          </a:solidFill>
        </p:spPr>
        <p:txBody>
          <a:bodyPr/>
          <a:lstStyle/>
          <a:p>
            <a:r>
              <a:rPr lang="en-US" sz="4000" dirty="0" smtClean="0">
                <a:solidFill>
                  <a:schemeClr val="bg1"/>
                </a:solidFill>
                <a:latin typeface="Rockwell" pitchFamily="18" charset="0"/>
              </a:rPr>
              <a:t>Three resource collections</a:t>
            </a:r>
            <a:endParaRPr lang="en-US" sz="4000" dirty="0">
              <a:solidFill>
                <a:schemeClr val="bg1"/>
              </a:solidFill>
              <a:latin typeface="Rockwell" pitchFamily="18" charset="0"/>
            </a:endParaRPr>
          </a:p>
        </p:txBody>
      </p:sp>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2335210"/>
            <a:ext cx="2968625" cy="267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82356" y="6074568"/>
            <a:ext cx="3200400" cy="50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894236"/>
            <a:ext cx="3153986" cy="3829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013"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5820" y="1177861"/>
            <a:ext cx="3050359" cy="37912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014"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22215" y="1856581"/>
            <a:ext cx="3178835" cy="38004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9685785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3"/>
          <p:cNvSpPr>
            <a:spLocks noGrp="1" noChangeArrowheads="1"/>
          </p:cNvSpPr>
          <p:nvPr>
            <p:ph idx="1"/>
          </p:nvPr>
        </p:nvSpPr>
        <p:spPr>
          <a:xfrm>
            <a:off x="406026" y="2388037"/>
            <a:ext cx="2667000" cy="1498163"/>
          </a:xfrm>
        </p:spPr>
        <p:txBody>
          <a:bodyPr>
            <a:noAutofit/>
          </a:bodyPr>
          <a:lstStyle/>
          <a:p>
            <a:pPr marL="558800" indent="-320675" algn="ctr" eaLnBrk="1" hangingPunct="1">
              <a:buSzPct val="77000"/>
              <a:buFontTx/>
              <a:buNone/>
            </a:pPr>
            <a:r>
              <a:rPr lang="en-US" sz="3600" b="1" dirty="0" smtClean="0">
                <a:solidFill>
                  <a:schemeClr val="tx2"/>
                </a:solidFill>
                <a:latin typeface="Rockwell" pitchFamily="18" charset="0"/>
                <a:sym typeface="Arial Narrow" pitchFamily="34" charset="0"/>
              </a:rPr>
              <a:t>Landing </a:t>
            </a:r>
          </a:p>
          <a:p>
            <a:pPr marL="558800" indent="-320675" algn="ctr" eaLnBrk="1" hangingPunct="1">
              <a:buSzPct val="77000"/>
              <a:buFontTx/>
              <a:buNone/>
            </a:pPr>
            <a:r>
              <a:rPr lang="en-US" sz="3600" b="1" dirty="0" smtClean="0">
                <a:solidFill>
                  <a:schemeClr val="tx2"/>
                </a:solidFill>
                <a:latin typeface="Rockwell" pitchFamily="18" charset="0"/>
                <a:sym typeface="Arial Narrow" pitchFamily="34" charset="0"/>
              </a:rPr>
              <a:t>Pads</a:t>
            </a:r>
          </a:p>
        </p:txBody>
      </p:sp>
      <p:sp>
        <p:nvSpPr>
          <p:cNvPr id="4" name="Rectangle 3"/>
          <p:cNvSpPr/>
          <p:nvPr/>
        </p:nvSpPr>
        <p:spPr>
          <a:xfrm>
            <a:off x="0" y="5867400"/>
            <a:ext cx="9144000" cy="990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6207760"/>
            <a:ext cx="3200400" cy="497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76200" y="5867400"/>
            <a:ext cx="3581400" cy="971094"/>
            <a:chOff x="727568" y="4898538"/>
            <a:chExt cx="3581400" cy="971094"/>
          </a:xfrm>
        </p:grpSpPr>
        <p:sp>
          <p:nvSpPr>
            <p:cNvPr id="7" name="TextBox 6"/>
            <p:cNvSpPr txBox="1"/>
            <p:nvPr/>
          </p:nvSpPr>
          <p:spPr>
            <a:xfrm>
              <a:off x="871335" y="5035898"/>
              <a:ext cx="3361433" cy="769441"/>
            </a:xfrm>
            <a:prstGeom prst="rect">
              <a:avLst/>
            </a:prstGeom>
            <a:noFill/>
          </p:spPr>
          <p:txBody>
            <a:bodyPr wrap="none" rtlCol="0">
              <a:spAutoFit/>
            </a:bodyPr>
            <a:lstStyle/>
            <a:p>
              <a:r>
                <a:rPr lang="en-US" sz="4400" b="1" dirty="0">
                  <a:solidFill>
                    <a:srgbClr val="297FD5">
                      <a:lumMod val="75000"/>
                    </a:srgbClr>
                  </a:solidFill>
                  <a:latin typeface="Rockwell" pitchFamily="18" charset="0"/>
                  <a:cs typeface="Narkisim" pitchFamily="34" charset="-79"/>
                </a:rPr>
                <a:t>SCRIPT-NC</a:t>
              </a:r>
            </a:p>
          </p:txBody>
        </p:sp>
        <p:sp>
          <p:nvSpPr>
            <p:cNvPr id="8" name="Rectangle 7"/>
            <p:cNvSpPr/>
            <p:nvPr/>
          </p:nvSpPr>
          <p:spPr>
            <a:xfrm>
              <a:off x="727568" y="5638800"/>
              <a:ext cx="3581400" cy="230832"/>
            </a:xfrm>
            <a:prstGeom prst="rect">
              <a:avLst/>
            </a:prstGeom>
          </p:spPr>
          <p:txBody>
            <a:bodyPr wrap="square">
              <a:spAutoFit/>
            </a:bodyPr>
            <a:lstStyle/>
            <a:p>
              <a:pPr algn="ctr"/>
              <a:r>
                <a:rPr lang="en-US" sz="900" dirty="0">
                  <a:solidFill>
                    <a:srgbClr val="9D90A0">
                      <a:lumMod val="75000"/>
                    </a:srgbClr>
                  </a:solidFill>
                  <a:latin typeface="Perpetua" pitchFamily="18" charset="0"/>
                  <a:ea typeface="Batang" pitchFamily="18" charset="-127"/>
                  <a:cs typeface="Iskoola Pota" pitchFamily="34" charset="0"/>
                </a:rPr>
                <a:t>Supporting Change and Reform in </a:t>
              </a:r>
              <a:r>
                <a:rPr lang="en-US" sz="900" dirty="0" err="1">
                  <a:solidFill>
                    <a:srgbClr val="9D90A0">
                      <a:lumMod val="75000"/>
                    </a:srgbClr>
                  </a:solidFill>
                  <a:latin typeface="Perpetua" pitchFamily="18" charset="0"/>
                  <a:ea typeface="Batang" pitchFamily="18" charset="-127"/>
                  <a:cs typeface="Iskoola Pota" pitchFamily="34" charset="0"/>
                </a:rPr>
                <a:t>Preservice</a:t>
              </a:r>
              <a:r>
                <a:rPr lang="en-US" sz="900" dirty="0">
                  <a:solidFill>
                    <a:srgbClr val="9D90A0">
                      <a:lumMod val="75000"/>
                    </a:srgbClr>
                  </a:solidFill>
                  <a:latin typeface="Perpetua" pitchFamily="18" charset="0"/>
                  <a:ea typeface="Batang" pitchFamily="18" charset="-127"/>
                  <a:cs typeface="Iskoola Pota" pitchFamily="34" charset="0"/>
                </a:rPr>
                <a:t> Teaching in North Carolina </a:t>
              </a:r>
            </a:p>
          </p:txBody>
        </p:sp>
        <p:grpSp>
          <p:nvGrpSpPr>
            <p:cNvPr id="9" name="Group 8"/>
            <p:cNvGrpSpPr/>
            <p:nvPr/>
          </p:nvGrpSpPr>
          <p:grpSpPr>
            <a:xfrm rot="643092">
              <a:off x="2015011" y="4898538"/>
              <a:ext cx="510088" cy="337680"/>
              <a:chOff x="5551022" y="2140959"/>
              <a:chExt cx="510088" cy="337680"/>
            </a:xfrm>
          </p:grpSpPr>
          <p:sp>
            <p:nvSpPr>
              <p:cNvPr id="10" name="Can 9"/>
              <p:cNvSpPr/>
              <p:nvPr/>
            </p:nvSpPr>
            <p:spPr>
              <a:xfrm>
                <a:off x="5637675" y="2307897"/>
                <a:ext cx="291015" cy="161237"/>
              </a:xfrm>
              <a:prstGeom prst="can">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Parallelogram 10"/>
              <p:cNvSpPr/>
              <p:nvPr/>
            </p:nvSpPr>
            <p:spPr>
              <a:xfrm rot="642064">
                <a:off x="5551022" y="2140959"/>
                <a:ext cx="510088" cy="234203"/>
              </a:xfrm>
              <a:prstGeom prst="parallelogram">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2" name="Straight Connector 11"/>
              <p:cNvCxnSpPr/>
              <p:nvPr/>
            </p:nvCxnSpPr>
            <p:spPr>
              <a:xfrm flipH="1">
                <a:off x="6019800" y="2289923"/>
                <a:ext cx="80" cy="112516"/>
              </a:xfrm>
              <a:prstGeom prst="line">
                <a:avLst/>
              </a:prstGeom>
              <a:solidFill>
                <a:schemeClr val="accent3">
                  <a:lumMod val="40000"/>
                  <a:lumOff val="60000"/>
                </a:schemeClr>
              </a:solidFill>
              <a:ln w="12700">
                <a:solidFill>
                  <a:schemeClr val="accent3">
                    <a:lumMod val="40000"/>
                    <a:lumOff val="60000"/>
                  </a:schemeClr>
                </a:solidFill>
              </a:ln>
              <a:effectLst>
                <a:outerShdw blurRad="40000" dist="20000" dir="5400000" rotWithShape="0">
                  <a:srgbClr val="000000">
                    <a:alpha val="0"/>
                  </a:srgbClr>
                </a:outerShdw>
              </a:effectLst>
            </p:spPr>
            <p:style>
              <a:lnRef idx="2">
                <a:schemeClr val="accent3"/>
              </a:lnRef>
              <a:fillRef idx="0">
                <a:schemeClr val="accent3"/>
              </a:fillRef>
              <a:effectRef idx="1">
                <a:schemeClr val="accent3"/>
              </a:effectRef>
              <a:fontRef idx="minor">
                <a:schemeClr val="tx1"/>
              </a:fontRef>
            </p:style>
          </p:cxnSp>
          <p:sp>
            <p:nvSpPr>
              <p:cNvPr id="13" name="Isosceles Triangle 12"/>
              <p:cNvSpPr/>
              <p:nvPr/>
            </p:nvSpPr>
            <p:spPr>
              <a:xfrm>
                <a:off x="5995252" y="2376605"/>
                <a:ext cx="49095" cy="102034"/>
              </a:xfrm>
              <a:prstGeom prst="triangl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grpSp>
        <p:nvGrpSpPr>
          <p:cNvPr id="14" name="Group 13"/>
          <p:cNvGrpSpPr/>
          <p:nvPr/>
        </p:nvGrpSpPr>
        <p:grpSpPr>
          <a:xfrm>
            <a:off x="66675" y="1467306"/>
            <a:ext cx="3581400" cy="971094"/>
            <a:chOff x="727568" y="4898538"/>
            <a:chExt cx="3581400" cy="971094"/>
          </a:xfrm>
        </p:grpSpPr>
        <p:sp>
          <p:nvSpPr>
            <p:cNvPr id="15" name="TextBox 14"/>
            <p:cNvSpPr txBox="1"/>
            <p:nvPr/>
          </p:nvSpPr>
          <p:spPr>
            <a:xfrm>
              <a:off x="871335" y="5035898"/>
              <a:ext cx="3361433" cy="769441"/>
            </a:xfrm>
            <a:prstGeom prst="rect">
              <a:avLst/>
            </a:prstGeom>
            <a:noFill/>
          </p:spPr>
          <p:txBody>
            <a:bodyPr wrap="none" rtlCol="0">
              <a:spAutoFit/>
            </a:bodyPr>
            <a:lstStyle/>
            <a:p>
              <a:r>
                <a:rPr lang="en-US" sz="4400" b="1" dirty="0">
                  <a:solidFill>
                    <a:srgbClr val="297FD5">
                      <a:lumMod val="75000"/>
                    </a:srgbClr>
                  </a:solidFill>
                  <a:latin typeface="Rockwell" pitchFamily="18" charset="0"/>
                  <a:cs typeface="Narkisim" pitchFamily="34" charset="-79"/>
                </a:rPr>
                <a:t>SCRIPT-NC</a:t>
              </a:r>
            </a:p>
          </p:txBody>
        </p:sp>
        <p:sp>
          <p:nvSpPr>
            <p:cNvPr id="16" name="Rectangle 15"/>
            <p:cNvSpPr/>
            <p:nvPr/>
          </p:nvSpPr>
          <p:spPr>
            <a:xfrm>
              <a:off x="727568" y="5638800"/>
              <a:ext cx="3581400" cy="230832"/>
            </a:xfrm>
            <a:prstGeom prst="rect">
              <a:avLst/>
            </a:prstGeom>
          </p:spPr>
          <p:txBody>
            <a:bodyPr wrap="square">
              <a:spAutoFit/>
            </a:bodyPr>
            <a:lstStyle/>
            <a:p>
              <a:pPr algn="ctr"/>
              <a:r>
                <a:rPr lang="en-US" sz="900" dirty="0">
                  <a:solidFill>
                    <a:srgbClr val="9D90A0">
                      <a:lumMod val="75000"/>
                    </a:srgbClr>
                  </a:solidFill>
                  <a:latin typeface="Perpetua" pitchFamily="18" charset="0"/>
                  <a:ea typeface="Batang" pitchFamily="18" charset="-127"/>
                  <a:cs typeface="Iskoola Pota" pitchFamily="34" charset="0"/>
                </a:rPr>
                <a:t>Supporting Change and Reform in </a:t>
              </a:r>
              <a:r>
                <a:rPr lang="en-US" sz="900" dirty="0" err="1">
                  <a:solidFill>
                    <a:srgbClr val="9D90A0">
                      <a:lumMod val="75000"/>
                    </a:srgbClr>
                  </a:solidFill>
                  <a:latin typeface="Perpetua" pitchFamily="18" charset="0"/>
                  <a:ea typeface="Batang" pitchFamily="18" charset="-127"/>
                  <a:cs typeface="Iskoola Pota" pitchFamily="34" charset="0"/>
                </a:rPr>
                <a:t>Preservice</a:t>
              </a:r>
              <a:r>
                <a:rPr lang="en-US" sz="900" dirty="0">
                  <a:solidFill>
                    <a:srgbClr val="9D90A0">
                      <a:lumMod val="75000"/>
                    </a:srgbClr>
                  </a:solidFill>
                  <a:latin typeface="Perpetua" pitchFamily="18" charset="0"/>
                  <a:ea typeface="Batang" pitchFamily="18" charset="-127"/>
                  <a:cs typeface="Iskoola Pota" pitchFamily="34" charset="0"/>
                </a:rPr>
                <a:t> Teaching in North Carolina </a:t>
              </a:r>
            </a:p>
          </p:txBody>
        </p:sp>
        <p:grpSp>
          <p:nvGrpSpPr>
            <p:cNvPr id="17" name="Group 16"/>
            <p:cNvGrpSpPr/>
            <p:nvPr/>
          </p:nvGrpSpPr>
          <p:grpSpPr>
            <a:xfrm rot="643092">
              <a:off x="2015011" y="4898538"/>
              <a:ext cx="510088" cy="337680"/>
              <a:chOff x="5551022" y="2140959"/>
              <a:chExt cx="510088" cy="337680"/>
            </a:xfrm>
          </p:grpSpPr>
          <p:sp>
            <p:nvSpPr>
              <p:cNvPr id="18" name="Can 17"/>
              <p:cNvSpPr/>
              <p:nvPr/>
            </p:nvSpPr>
            <p:spPr>
              <a:xfrm>
                <a:off x="5637675" y="2307897"/>
                <a:ext cx="291015" cy="161237"/>
              </a:xfrm>
              <a:prstGeom prst="can">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Parallelogram 18"/>
              <p:cNvSpPr/>
              <p:nvPr/>
            </p:nvSpPr>
            <p:spPr>
              <a:xfrm rot="642064">
                <a:off x="5551022" y="2140959"/>
                <a:ext cx="510088" cy="234203"/>
              </a:xfrm>
              <a:prstGeom prst="parallelogram">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20" name="Straight Connector 19"/>
              <p:cNvCxnSpPr/>
              <p:nvPr/>
            </p:nvCxnSpPr>
            <p:spPr>
              <a:xfrm flipH="1">
                <a:off x="6019800" y="2289923"/>
                <a:ext cx="80" cy="112516"/>
              </a:xfrm>
              <a:prstGeom prst="line">
                <a:avLst/>
              </a:prstGeom>
              <a:solidFill>
                <a:schemeClr val="accent3">
                  <a:lumMod val="40000"/>
                  <a:lumOff val="60000"/>
                </a:schemeClr>
              </a:solidFill>
              <a:ln w="12700">
                <a:solidFill>
                  <a:schemeClr val="accent3">
                    <a:lumMod val="40000"/>
                    <a:lumOff val="60000"/>
                  </a:schemeClr>
                </a:solidFill>
              </a:ln>
              <a:effectLst>
                <a:outerShdw blurRad="40000" dist="20000" dir="5400000" rotWithShape="0">
                  <a:srgbClr val="000000">
                    <a:alpha val="0"/>
                  </a:srgbClr>
                </a:outerShdw>
              </a:effectLst>
            </p:spPr>
            <p:style>
              <a:lnRef idx="2">
                <a:schemeClr val="accent3"/>
              </a:lnRef>
              <a:fillRef idx="0">
                <a:schemeClr val="accent3"/>
              </a:fillRef>
              <a:effectRef idx="1">
                <a:schemeClr val="accent3"/>
              </a:effectRef>
              <a:fontRef idx="minor">
                <a:schemeClr val="tx1"/>
              </a:fontRef>
            </p:style>
          </p:cxnSp>
          <p:sp>
            <p:nvSpPr>
              <p:cNvPr id="21" name="Isosceles Triangle 20"/>
              <p:cNvSpPr/>
              <p:nvPr/>
            </p:nvSpPr>
            <p:spPr>
              <a:xfrm>
                <a:off x="5995252" y="2376605"/>
                <a:ext cx="49095" cy="102034"/>
              </a:xfrm>
              <a:prstGeom prst="triangl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sp>
        <p:nvSpPr>
          <p:cNvPr id="2" name="Rectangle 1"/>
          <p:cNvSpPr/>
          <p:nvPr/>
        </p:nvSpPr>
        <p:spPr>
          <a:xfrm>
            <a:off x="0" y="5344180"/>
            <a:ext cx="9144000" cy="523220"/>
          </a:xfrm>
          <a:prstGeom prst="rect">
            <a:avLst/>
          </a:prstGeom>
          <a:solidFill>
            <a:schemeClr val="accent5"/>
          </a:solidFill>
        </p:spPr>
        <p:txBody>
          <a:bodyPr wrap="square">
            <a:spAutoFit/>
          </a:bodyPr>
          <a:lstStyle/>
          <a:p>
            <a:pPr algn="ctr"/>
            <a:r>
              <a:rPr lang="en-US" sz="2800" dirty="0">
                <a:solidFill>
                  <a:prstClr val="white"/>
                </a:solidFill>
                <a:hlinkClick r:id="rId3"/>
              </a:rPr>
              <a:t>http://scriptnc.fpg.unc.edu/resource-search</a:t>
            </a:r>
            <a:endParaRPr lang="en-US" sz="2800" dirty="0">
              <a:solidFill>
                <a:prstClr val="white"/>
              </a:solidFill>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228600"/>
            <a:ext cx="5557033" cy="4896355"/>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a:extLst/>
        </p:spPr>
      </p:pic>
    </p:spTree>
    <p:extLst>
      <p:ext uri="{BB962C8B-B14F-4D97-AF65-F5344CB8AC3E}">
        <p14:creationId xmlns:p14="http://schemas.microsoft.com/office/powerpoint/2010/main" val="406817568"/>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581"/>
            <a:ext cx="7556500" cy="1116012"/>
          </a:xfrm>
        </p:spPr>
        <p:txBody>
          <a:bodyPr/>
          <a:lstStyle/>
          <a:p>
            <a:r>
              <a:rPr lang="en-US" dirty="0" smtClean="0">
                <a:solidFill>
                  <a:schemeClr val="bg1"/>
                </a:solidFill>
              </a:rPr>
              <a:t>Upcoming Webinars (2014)</a:t>
            </a:r>
            <a:endParaRPr lang="en-US" dirty="0">
              <a:solidFill>
                <a:schemeClr val="bg1"/>
              </a:solidFill>
            </a:endParaRPr>
          </a:p>
        </p:txBody>
      </p:sp>
      <p:pic>
        <p:nvPicPr>
          <p:cNvPr id="205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9900" y="332132"/>
            <a:ext cx="952500" cy="952500"/>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7"/>
          <p:cNvSpPr txBox="1"/>
          <p:nvPr/>
        </p:nvSpPr>
        <p:spPr>
          <a:xfrm>
            <a:off x="2583180" y="5803265"/>
            <a:ext cx="4561205" cy="1179830"/>
          </a:xfrm>
          <a:prstGeom prst="rect">
            <a:avLst/>
          </a:prstGeom>
          <a:noFill/>
          <a:ln w="6350">
            <a:noFill/>
          </a:ln>
          <a:effectLst/>
        </p:spPr>
        <p:txBody>
          <a:bodyPr rot="0" spcFirstLastPara="0" vert="horz" wrap="square" lIns="0" tIns="91440" rIns="0" bIns="91440" numCol="1" spcCol="0" rtlCol="0" fromWordArt="0" anchor="t" anchorCtr="0" forceAA="0" compatLnSpc="1">
            <a:prstTxWarp prst="textNoShape">
              <a:avLst/>
            </a:prstTxWarp>
            <a:noAutofit/>
          </a:bodyPr>
          <a:lstStyle/>
          <a:p>
            <a:pPr algn="ctr">
              <a:lnSpc>
                <a:spcPct val="125000"/>
              </a:lnSpc>
              <a:spcAft>
                <a:spcPts val="1000"/>
              </a:spcAft>
            </a:pPr>
            <a:r>
              <a:rPr lang="en-US" sz="1400" b="1">
                <a:solidFill>
                  <a:srgbClr val="1F497D"/>
                </a:solidFill>
                <a:latin typeface="Calibri"/>
                <a:ea typeface="Times New Roman"/>
                <a:cs typeface="Times New Roman"/>
              </a:rPr>
              <a:t>November 6, 12:00 – 1:00 </a:t>
            </a:r>
            <a:endParaRPr lang="en-US" sz="1100" i="1">
              <a:solidFill>
                <a:srgbClr val="000000"/>
              </a:solidFill>
              <a:latin typeface="Calibri"/>
              <a:ea typeface="Times New Roman"/>
              <a:cs typeface="Times New Roman"/>
            </a:endParaRPr>
          </a:p>
          <a:p>
            <a:pPr algn="ctr">
              <a:lnSpc>
                <a:spcPct val="125000"/>
              </a:lnSpc>
              <a:spcAft>
                <a:spcPts val="1000"/>
              </a:spcAft>
            </a:pPr>
            <a:r>
              <a:rPr lang="en-US" sz="1400" b="1">
                <a:solidFill>
                  <a:srgbClr val="1F497D"/>
                </a:solidFill>
                <a:latin typeface="Calibri"/>
                <a:ea typeface="Times New Roman"/>
                <a:cs typeface="Times New Roman"/>
              </a:rPr>
              <a:t>Topic: Creative Activities</a:t>
            </a:r>
            <a:endParaRPr lang="en-US" sz="1100" i="1">
              <a:solidFill>
                <a:srgbClr val="000000"/>
              </a:solidFill>
              <a:latin typeface="Calibri"/>
              <a:ea typeface="Times New Roman"/>
              <a:cs typeface="Times New Roman"/>
            </a:endParaRPr>
          </a:p>
        </p:txBody>
      </p:sp>
      <p:sp>
        <p:nvSpPr>
          <p:cNvPr id="4" name="Rectangle 6"/>
          <p:cNvSpPr>
            <a:spLocks noChangeArrowheads="1"/>
          </p:cNvSpPr>
          <p:nvPr/>
        </p:nvSpPr>
        <p:spPr bwMode="auto">
          <a:xfrm>
            <a:off x="3042891" y="946078"/>
            <a:ext cx="410721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ctr" fontAlgn="base">
              <a:spcBef>
                <a:spcPct val="0"/>
              </a:spcBef>
              <a:spcAft>
                <a:spcPct val="0"/>
              </a:spcAft>
            </a:pPr>
            <a:r>
              <a:rPr lang="en-US" altLang="en-US" sz="1600" dirty="0" smtClean="0">
                <a:solidFill>
                  <a:prstClr val="white"/>
                </a:solidFill>
                <a:ea typeface="Calibri" pitchFamily="34" charset="0"/>
                <a:cs typeface="Times New Roman" pitchFamily="18" charset="0"/>
              </a:rPr>
              <a:t>Co-sponsored by                             and     </a:t>
            </a:r>
            <a:endParaRPr lang="en-US" altLang="en-US" dirty="0" smtClean="0">
              <a:solidFill>
                <a:prstClr val="white"/>
              </a:solidFill>
              <a:cs typeface="Arial" pitchFamily="34" charset="0"/>
            </a:endParaRPr>
          </a:p>
        </p:txBody>
      </p:sp>
      <p:sp>
        <p:nvSpPr>
          <p:cNvPr id="6" name="Rectangle 9"/>
          <p:cNvSpPr>
            <a:spLocks noChangeArrowheads="1"/>
          </p:cNvSpPr>
          <p:nvPr/>
        </p:nvSpPr>
        <p:spPr bwMode="auto">
          <a:xfrm>
            <a:off x="0" y="14097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prstClr val="black"/>
              </a:solidFill>
            </a:endParaRPr>
          </a:p>
        </p:txBody>
      </p:sp>
      <p:sp>
        <p:nvSpPr>
          <p:cNvPr id="9" name="Rectangle 10"/>
          <p:cNvSpPr>
            <a:spLocks noChangeArrowheads="1"/>
          </p:cNvSpPr>
          <p:nvPr/>
        </p:nvSpPr>
        <p:spPr bwMode="auto">
          <a:xfrm>
            <a:off x="0" y="29051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n-US" altLang="en-US" smtClean="0">
              <a:solidFill>
                <a:prstClr val="black"/>
              </a:solidFill>
              <a:cs typeface="Arial" pitchFamily="34" charset="0"/>
            </a:endParaRPr>
          </a:p>
        </p:txBody>
      </p:sp>
      <p:sp>
        <p:nvSpPr>
          <p:cNvPr id="10" name="Rectangle 12"/>
          <p:cNvSpPr>
            <a:spLocks noChangeArrowheads="1"/>
          </p:cNvSpPr>
          <p:nvPr/>
        </p:nvSpPr>
        <p:spPr bwMode="auto">
          <a:xfrm>
            <a:off x="0" y="29051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n-US" altLang="en-US" smtClean="0">
              <a:solidFill>
                <a:prstClr val="black"/>
              </a:solidFill>
              <a:cs typeface="Arial" pitchFamily="34" charset="0"/>
            </a:endParaRPr>
          </a:p>
        </p:txBody>
      </p:sp>
      <p:sp>
        <p:nvSpPr>
          <p:cNvPr id="16" name="Rectangle 15"/>
          <p:cNvSpPr/>
          <p:nvPr/>
        </p:nvSpPr>
        <p:spPr>
          <a:xfrm>
            <a:off x="0" y="5867400"/>
            <a:ext cx="9144000" cy="990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6207760"/>
            <a:ext cx="3200400" cy="497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8" name="Group 17"/>
          <p:cNvGrpSpPr/>
          <p:nvPr/>
        </p:nvGrpSpPr>
        <p:grpSpPr>
          <a:xfrm>
            <a:off x="76200" y="5867400"/>
            <a:ext cx="3581400" cy="971094"/>
            <a:chOff x="727568" y="4898538"/>
            <a:chExt cx="3581400" cy="971094"/>
          </a:xfrm>
        </p:grpSpPr>
        <p:sp>
          <p:nvSpPr>
            <p:cNvPr id="19" name="TextBox 18"/>
            <p:cNvSpPr txBox="1"/>
            <p:nvPr/>
          </p:nvSpPr>
          <p:spPr>
            <a:xfrm>
              <a:off x="871335" y="5035898"/>
              <a:ext cx="3361433" cy="769441"/>
            </a:xfrm>
            <a:prstGeom prst="rect">
              <a:avLst/>
            </a:prstGeom>
            <a:noFill/>
          </p:spPr>
          <p:txBody>
            <a:bodyPr wrap="none" rtlCol="0">
              <a:spAutoFit/>
            </a:bodyPr>
            <a:lstStyle/>
            <a:p>
              <a:r>
                <a:rPr lang="en-US" sz="4400" b="1" dirty="0">
                  <a:solidFill>
                    <a:srgbClr val="297FD5">
                      <a:lumMod val="75000"/>
                    </a:srgbClr>
                  </a:solidFill>
                  <a:latin typeface="Rockwell" pitchFamily="18" charset="0"/>
                  <a:cs typeface="Narkisim" pitchFamily="34" charset="-79"/>
                </a:rPr>
                <a:t>SCRIPT-NC</a:t>
              </a:r>
            </a:p>
          </p:txBody>
        </p:sp>
        <p:sp>
          <p:nvSpPr>
            <p:cNvPr id="20" name="Rectangle 19"/>
            <p:cNvSpPr/>
            <p:nvPr/>
          </p:nvSpPr>
          <p:spPr>
            <a:xfrm>
              <a:off x="727568" y="5638800"/>
              <a:ext cx="3581400" cy="230832"/>
            </a:xfrm>
            <a:prstGeom prst="rect">
              <a:avLst/>
            </a:prstGeom>
          </p:spPr>
          <p:txBody>
            <a:bodyPr wrap="square">
              <a:spAutoFit/>
            </a:bodyPr>
            <a:lstStyle/>
            <a:p>
              <a:pPr algn="ctr"/>
              <a:r>
                <a:rPr lang="en-US" sz="900" dirty="0">
                  <a:solidFill>
                    <a:srgbClr val="9D90A0">
                      <a:lumMod val="75000"/>
                    </a:srgbClr>
                  </a:solidFill>
                  <a:latin typeface="Perpetua" pitchFamily="18" charset="0"/>
                  <a:ea typeface="Batang" pitchFamily="18" charset="-127"/>
                  <a:cs typeface="Iskoola Pota" pitchFamily="34" charset="0"/>
                </a:rPr>
                <a:t>Supporting Change and Reform in </a:t>
              </a:r>
              <a:r>
                <a:rPr lang="en-US" sz="900" dirty="0" err="1">
                  <a:solidFill>
                    <a:srgbClr val="9D90A0">
                      <a:lumMod val="75000"/>
                    </a:srgbClr>
                  </a:solidFill>
                  <a:latin typeface="Perpetua" pitchFamily="18" charset="0"/>
                  <a:ea typeface="Batang" pitchFamily="18" charset="-127"/>
                  <a:cs typeface="Iskoola Pota" pitchFamily="34" charset="0"/>
                </a:rPr>
                <a:t>Preservice</a:t>
              </a:r>
              <a:r>
                <a:rPr lang="en-US" sz="900" dirty="0">
                  <a:solidFill>
                    <a:srgbClr val="9D90A0">
                      <a:lumMod val="75000"/>
                    </a:srgbClr>
                  </a:solidFill>
                  <a:latin typeface="Perpetua" pitchFamily="18" charset="0"/>
                  <a:ea typeface="Batang" pitchFamily="18" charset="-127"/>
                  <a:cs typeface="Iskoola Pota" pitchFamily="34" charset="0"/>
                </a:rPr>
                <a:t> Teaching in North Carolina </a:t>
              </a:r>
            </a:p>
          </p:txBody>
        </p:sp>
        <p:grpSp>
          <p:nvGrpSpPr>
            <p:cNvPr id="21" name="Group 20"/>
            <p:cNvGrpSpPr/>
            <p:nvPr/>
          </p:nvGrpSpPr>
          <p:grpSpPr>
            <a:xfrm rot="643092">
              <a:off x="2015011" y="4898538"/>
              <a:ext cx="510088" cy="337680"/>
              <a:chOff x="5551022" y="2140959"/>
              <a:chExt cx="510088" cy="337680"/>
            </a:xfrm>
          </p:grpSpPr>
          <p:sp>
            <p:nvSpPr>
              <p:cNvPr id="22" name="Can 21"/>
              <p:cNvSpPr/>
              <p:nvPr/>
            </p:nvSpPr>
            <p:spPr>
              <a:xfrm>
                <a:off x="5637675" y="2307897"/>
                <a:ext cx="291015" cy="161237"/>
              </a:xfrm>
              <a:prstGeom prst="can">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Parallelogram 22"/>
              <p:cNvSpPr/>
              <p:nvPr/>
            </p:nvSpPr>
            <p:spPr>
              <a:xfrm rot="642064">
                <a:off x="5551022" y="2140959"/>
                <a:ext cx="510088" cy="234203"/>
              </a:xfrm>
              <a:prstGeom prst="parallelogram">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24" name="Straight Connector 23"/>
              <p:cNvCxnSpPr/>
              <p:nvPr/>
            </p:nvCxnSpPr>
            <p:spPr>
              <a:xfrm flipH="1">
                <a:off x="6019800" y="2289923"/>
                <a:ext cx="80" cy="112516"/>
              </a:xfrm>
              <a:prstGeom prst="line">
                <a:avLst/>
              </a:prstGeom>
              <a:solidFill>
                <a:schemeClr val="accent3">
                  <a:lumMod val="40000"/>
                  <a:lumOff val="60000"/>
                </a:schemeClr>
              </a:solidFill>
              <a:ln w="12700">
                <a:solidFill>
                  <a:schemeClr val="accent3">
                    <a:lumMod val="40000"/>
                    <a:lumOff val="60000"/>
                  </a:schemeClr>
                </a:solidFill>
              </a:ln>
              <a:effectLst>
                <a:outerShdw blurRad="40000" dist="20000" dir="5400000" rotWithShape="0">
                  <a:srgbClr val="000000">
                    <a:alpha val="0"/>
                  </a:srgbClr>
                </a:outerShdw>
              </a:effectLst>
            </p:spPr>
            <p:style>
              <a:lnRef idx="2">
                <a:schemeClr val="accent3"/>
              </a:lnRef>
              <a:fillRef idx="0">
                <a:schemeClr val="accent3"/>
              </a:fillRef>
              <a:effectRef idx="1">
                <a:schemeClr val="accent3"/>
              </a:effectRef>
              <a:fontRef idx="minor">
                <a:schemeClr val="tx1"/>
              </a:fontRef>
            </p:style>
          </p:cxnSp>
          <p:sp>
            <p:nvSpPr>
              <p:cNvPr id="25" name="Isosceles Triangle 24"/>
              <p:cNvSpPr/>
              <p:nvPr/>
            </p:nvSpPr>
            <p:spPr>
              <a:xfrm>
                <a:off x="5995252" y="2376605"/>
                <a:ext cx="49095" cy="102034"/>
              </a:xfrm>
              <a:prstGeom prst="triangl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pic>
        <p:nvPicPr>
          <p:cNvPr id="36" name="Picture 35"/>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0" y="762000"/>
            <a:ext cx="1828800" cy="609600"/>
          </a:xfrm>
          <a:prstGeom prst="rect">
            <a:avLst/>
          </a:prstGeom>
          <a:noFill/>
          <a:ln w="9525">
            <a:noFill/>
            <a:miter lim="800000"/>
            <a:headEnd/>
            <a:tailEnd/>
          </a:ln>
          <a:effectLst/>
          <a:extLst/>
        </p:spPr>
      </p:pic>
      <p:graphicFrame>
        <p:nvGraphicFramePr>
          <p:cNvPr id="3" name="Table 2"/>
          <p:cNvGraphicFramePr>
            <a:graphicFrameLocks noGrp="1"/>
          </p:cNvGraphicFramePr>
          <p:nvPr>
            <p:extLst>
              <p:ext uri="{D42A27DB-BD31-4B8C-83A1-F6EECF244321}">
                <p14:modId xmlns:p14="http://schemas.microsoft.com/office/powerpoint/2010/main" val="2251800737"/>
              </p:ext>
            </p:extLst>
          </p:nvPr>
        </p:nvGraphicFramePr>
        <p:xfrm>
          <a:off x="219967" y="1981200"/>
          <a:ext cx="7772400" cy="2743200"/>
        </p:xfrm>
        <a:graphic>
          <a:graphicData uri="http://schemas.openxmlformats.org/drawingml/2006/table">
            <a:tbl>
              <a:tblPr firstRow="1" bandRow="1">
                <a:tableStyleId>{2D5ABB26-0587-4C30-8999-92F81FD0307C}</a:tableStyleId>
              </a:tblPr>
              <a:tblGrid>
                <a:gridCol w="7772400"/>
              </a:tblGrid>
              <a:tr h="4064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smtClean="0">
                          <a:solidFill>
                            <a:srgbClr val="1F497D"/>
                          </a:solidFill>
                          <a:latin typeface="Bookman Old Style" panose="02050604050505020204" pitchFamily="18" charset="0"/>
                          <a:ea typeface="Times New Roman"/>
                          <a:cs typeface="Times New Roman"/>
                        </a:rPr>
                        <a:t>October 15, 2:00- 3:00 pm EST.</a:t>
                      </a:r>
                      <a:br>
                        <a:rPr lang="en-US" sz="2400" b="1" dirty="0" smtClean="0">
                          <a:solidFill>
                            <a:srgbClr val="1F497D"/>
                          </a:solidFill>
                          <a:latin typeface="Bookman Old Style" panose="02050604050505020204" pitchFamily="18" charset="0"/>
                          <a:ea typeface="Times New Roman"/>
                          <a:cs typeface="Times New Roman"/>
                        </a:rPr>
                      </a:br>
                      <a:r>
                        <a:rPr lang="en-US" sz="2400" b="1" kern="1200" dirty="0" smtClean="0">
                          <a:solidFill>
                            <a:srgbClr val="1F497D"/>
                          </a:solidFill>
                          <a:latin typeface="Perpetua" panose="02020502060401020303" pitchFamily="18" charset="0"/>
                          <a:ea typeface="Times New Roman"/>
                          <a:cs typeface="Times New Roman"/>
                        </a:rPr>
                        <a:t>Early Childhood Practicum </a:t>
                      </a:r>
                      <a:endParaRPr lang="en-US" sz="2400" dirty="0">
                        <a:latin typeface="Bookman Old Style" panose="02050604050505020204" pitchFamily="18" charset="0"/>
                      </a:endParaRPr>
                    </a:p>
                  </a:txBody>
                  <a:tcPr/>
                </a:tc>
              </a:tr>
              <a:tr h="4724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smtClean="0">
                          <a:solidFill>
                            <a:srgbClr val="1F497D"/>
                          </a:solidFill>
                          <a:latin typeface="Bookman Old Style" panose="02050604050505020204" pitchFamily="18" charset="0"/>
                          <a:ea typeface="Times New Roman"/>
                          <a:cs typeface="Times New Roman"/>
                        </a:rPr>
                        <a:t>November 18, 2:00- 3:00 pm EST.</a:t>
                      </a:r>
                      <a:br>
                        <a:rPr lang="en-US" sz="2400" b="1" dirty="0" smtClean="0">
                          <a:solidFill>
                            <a:srgbClr val="1F497D"/>
                          </a:solidFill>
                          <a:latin typeface="Bookman Old Style" panose="02050604050505020204" pitchFamily="18" charset="0"/>
                          <a:ea typeface="Times New Roman"/>
                          <a:cs typeface="Times New Roman"/>
                        </a:rPr>
                      </a:br>
                      <a:r>
                        <a:rPr lang="en-US" sz="2400" b="1" dirty="0" smtClean="0">
                          <a:solidFill>
                            <a:srgbClr val="1F497D"/>
                          </a:solidFill>
                          <a:latin typeface="Perpetua" panose="02020502060401020303" pitchFamily="18" charset="0"/>
                          <a:ea typeface="Times New Roman"/>
                          <a:cs typeface="Times New Roman"/>
                        </a:rPr>
                        <a:t>Educational Technology </a:t>
                      </a:r>
                      <a:endParaRPr lang="en-US" sz="4000" dirty="0"/>
                    </a:p>
                  </a:txBody>
                  <a:tcPr/>
                </a:tc>
              </a:tr>
              <a:tr h="10210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kern="1200" dirty="0" smtClean="0">
                          <a:solidFill>
                            <a:srgbClr val="1F497D"/>
                          </a:solidFill>
                          <a:latin typeface="Bookman Old Style" panose="02050604050505020204" pitchFamily="18" charset="0"/>
                          <a:ea typeface="Times New Roman"/>
                          <a:cs typeface="Times New Roman"/>
                        </a:rPr>
                        <a:t>December 2</a:t>
                      </a:r>
                      <a:r>
                        <a:rPr lang="en-US" sz="2400" b="1" dirty="0" smtClean="0">
                          <a:solidFill>
                            <a:srgbClr val="1F497D"/>
                          </a:solidFill>
                          <a:latin typeface="Bookman Old Style" panose="02050604050505020204" pitchFamily="18" charset="0"/>
                          <a:ea typeface="Times New Roman"/>
                          <a:cs typeface="Times New Roman"/>
                        </a:rPr>
                        <a:t>, 2:00- 3:00 pm EST.</a:t>
                      </a:r>
                      <a:br>
                        <a:rPr lang="en-US" sz="2400" b="1" dirty="0" smtClean="0">
                          <a:solidFill>
                            <a:srgbClr val="1F497D"/>
                          </a:solidFill>
                          <a:latin typeface="Bookman Old Style" panose="02050604050505020204" pitchFamily="18" charset="0"/>
                          <a:ea typeface="Times New Roman"/>
                          <a:cs typeface="Times New Roman"/>
                        </a:rPr>
                      </a:br>
                      <a:r>
                        <a:rPr lang="en-US" sz="2400" b="1" kern="1200" dirty="0" smtClean="0">
                          <a:solidFill>
                            <a:srgbClr val="1F497D"/>
                          </a:solidFill>
                          <a:latin typeface="Perpetua" panose="02020502060401020303" pitchFamily="18" charset="0"/>
                          <a:ea typeface="Times New Roman"/>
                          <a:cs typeface="Times New Roman"/>
                        </a:rPr>
                        <a:t>Child Guidance </a:t>
                      </a:r>
                      <a:br>
                        <a:rPr lang="en-US" sz="2400" b="1" kern="1200" dirty="0" smtClean="0">
                          <a:solidFill>
                            <a:srgbClr val="1F497D"/>
                          </a:solidFill>
                          <a:latin typeface="Perpetua" panose="02020502060401020303" pitchFamily="18" charset="0"/>
                          <a:ea typeface="Times New Roman"/>
                          <a:cs typeface="Times New Roman"/>
                        </a:rPr>
                      </a:br>
                      <a:r>
                        <a:rPr lang="en-US" sz="1800" b="1" kern="1200" dirty="0" smtClean="0">
                          <a:solidFill>
                            <a:srgbClr val="1F497D"/>
                          </a:solidFill>
                          <a:latin typeface="Perpetua" panose="02020502060401020303" pitchFamily="18" charset="0"/>
                          <a:ea typeface="Times New Roman"/>
                          <a:cs typeface="Times New Roman"/>
                        </a:rPr>
                        <a:t>(Note: Re-scheduled from May 15)</a:t>
                      </a:r>
                      <a:endParaRPr lang="en-US" sz="1800" dirty="0"/>
                    </a:p>
                  </a:txBody>
                  <a:tcPr/>
                </a:tc>
              </a:tr>
            </a:tbl>
          </a:graphicData>
        </a:graphic>
      </p:graphicFrame>
      <p:pic>
        <p:nvPicPr>
          <p:cNvPr id="26" name="Picture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09625" y="1752600"/>
            <a:ext cx="2325550" cy="1524000"/>
          </a:xfrm>
          <a:prstGeom prst="ellipse">
            <a:avLst/>
          </a:prstGeom>
          <a:ln>
            <a:noFill/>
          </a:ln>
          <a:effectLst>
            <a:softEdge rad="112500"/>
          </a:effectLst>
        </p:spPr>
      </p:pic>
    </p:spTree>
    <p:extLst>
      <p:ext uri="{BB962C8B-B14F-4D97-AF65-F5344CB8AC3E}">
        <p14:creationId xmlns:p14="http://schemas.microsoft.com/office/powerpoint/2010/main" val="51923527"/>
      </p:ext>
    </p:extLst>
  </p:cSld>
  <p:clrMapOvr>
    <a:masterClrMapping/>
  </p:clrMapOvr>
  <p:transition spd="slow">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581"/>
            <a:ext cx="7556500" cy="1116012"/>
          </a:xfrm>
        </p:spPr>
        <p:txBody>
          <a:bodyPr/>
          <a:lstStyle/>
          <a:p>
            <a:r>
              <a:rPr lang="en-US" dirty="0" smtClean="0">
                <a:solidFill>
                  <a:schemeClr val="bg1"/>
                </a:solidFill>
                <a:latin typeface="Rockwell" panose="02060603020205020403" pitchFamily="18" charset="0"/>
              </a:rPr>
              <a:t>National Webinars </a:t>
            </a:r>
            <a:br>
              <a:rPr lang="en-US" dirty="0" smtClean="0">
                <a:solidFill>
                  <a:schemeClr val="bg1"/>
                </a:solidFill>
                <a:latin typeface="Rockwell" panose="02060603020205020403" pitchFamily="18" charset="0"/>
              </a:rPr>
            </a:br>
            <a:r>
              <a:rPr lang="en-US" dirty="0" smtClean="0">
                <a:solidFill>
                  <a:schemeClr val="bg1"/>
                </a:solidFill>
                <a:latin typeface="Rockwell" panose="02060603020205020403" pitchFamily="18" charset="0"/>
              </a:rPr>
              <a:t>(2015)</a:t>
            </a:r>
            <a:endParaRPr lang="en-US" dirty="0">
              <a:solidFill>
                <a:schemeClr val="bg1"/>
              </a:solidFill>
              <a:latin typeface="Rockwell" panose="02060603020205020403" pitchFamily="18" charset="0"/>
            </a:endParaRPr>
          </a:p>
        </p:txBody>
      </p:sp>
      <p:sp>
        <p:nvSpPr>
          <p:cNvPr id="8" name="Text Box 7"/>
          <p:cNvSpPr txBox="1"/>
          <p:nvPr/>
        </p:nvSpPr>
        <p:spPr>
          <a:xfrm>
            <a:off x="2583180" y="5803265"/>
            <a:ext cx="4561205" cy="1179830"/>
          </a:xfrm>
          <a:prstGeom prst="rect">
            <a:avLst/>
          </a:prstGeom>
          <a:noFill/>
          <a:ln w="6350">
            <a:noFill/>
          </a:ln>
          <a:effectLst/>
        </p:spPr>
        <p:txBody>
          <a:bodyPr rot="0" spcFirstLastPara="0" vert="horz" wrap="square" lIns="0" tIns="91440" rIns="0" bIns="91440" numCol="1" spcCol="0" rtlCol="0" fromWordArt="0" anchor="t" anchorCtr="0" forceAA="0" compatLnSpc="1">
            <a:prstTxWarp prst="textNoShape">
              <a:avLst/>
            </a:prstTxWarp>
            <a:noAutofit/>
          </a:bodyPr>
          <a:lstStyle/>
          <a:p>
            <a:pPr algn="ctr">
              <a:lnSpc>
                <a:spcPct val="125000"/>
              </a:lnSpc>
              <a:spcAft>
                <a:spcPts val="1000"/>
              </a:spcAft>
            </a:pPr>
            <a:r>
              <a:rPr lang="en-US" sz="1400" b="1">
                <a:solidFill>
                  <a:srgbClr val="1F497D"/>
                </a:solidFill>
                <a:latin typeface="Calibri"/>
                <a:ea typeface="Times New Roman"/>
                <a:cs typeface="Times New Roman"/>
              </a:rPr>
              <a:t>November 6, 12:00 – 1:00 </a:t>
            </a:r>
            <a:endParaRPr lang="en-US" sz="1100" i="1">
              <a:solidFill>
                <a:srgbClr val="000000"/>
              </a:solidFill>
              <a:latin typeface="Calibri"/>
              <a:ea typeface="Times New Roman"/>
              <a:cs typeface="Times New Roman"/>
            </a:endParaRPr>
          </a:p>
          <a:p>
            <a:pPr algn="ctr">
              <a:lnSpc>
                <a:spcPct val="125000"/>
              </a:lnSpc>
              <a:spcAft>
                <a:spcPts val="1000"/>
              </a:spcAft>
            </a:pPr>
            <a:r>
              <a:rPr lang="en-US" sz="1400" b="1">
                <a:solidFill>
                  <a:srgbClr val="1F497D"/>
                </a:solidFill>
                <a:latin typeface="Calibri"/>
                <a:ea typeface="Times New Roman"/>
                <a:cs typeface="Times New Roman"/>
              </a:rPr>
              <a:t>Topic: Creative Activities</a:t>
            </a:r>
            <a:endParaRPr lang="en-US" sz="1100" i="1">
              <a:solidFill>
                <a:srgbClr val="000000"/>
              </a:solidFill>
              <a:latin typeface="Calibri"/>
              <a:ea typeface="Times New Roman"/>
              <a:cs typeface="Times New Roman"/>
            </a:endParaRPr>
          </a:p>
        </p:txBody>
      </p:sp>
      <p:sp>
        <p:nvSpPr>
          <p:cNvPr id="6" name="Rectangle 9"/>
          <p:cNvSpPr>
            <a:spLocks noChangeArrowheads="1"/>
          </p:cNvSpPr>
          <p:nvPr/>
        </p:nvSpPr>
        <p:spPr bwMode="auto">
          <a:xfrm>
            <a:off x="0" y="14097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prstClr val="black"/>
              </a:solidFill>
            </a:endParaRPr>
          </a:p>
        </p:txBody>
      </p:sp>
      <p:sp>
        <p:nvSpPr>
          <p:cNvPr id="9" name="Rectangle 10"/>
          <p:cNvSpPr>
            <a:spLocks noChangeArrowheads="1"/>
          </p:cNvSpPr>
          <p:nvPr/>
        </p:nvSpPr>
        <p:spPr bwMode="auto">
          <a:xfrm>
            <a:off x="0" y="29051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n-US" altLang="en-US" smtClean="0">
              <a:solidFill>
                <a:prstClr val="black"/>
              </a:solidFill>
              <a:cs typeface="Arial" pitchFamily="34" charset="0"/>
            </a:endParaRPr>
          </a:p>
        </p:txBody>
      </p:sp>
      <p:sp>
        <p:nvSpPr>
          <p:cNvPr id="10" name="Rectangle 12"/>
          <p:cNvSpPr>
            <a:spLocks noChangeArrowheads="1"/>
          </p:cNvSpPr>
          <p:nvPr/>
        </p:nvSpPr>
        <p:spPr bwMode="auto">
          <a:xfrm>
            <a:off x="0" y="29051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n-US" altLang="en-US" smtClean="0">
              <a:solidFill>
                <a:prstClr val="black"/>
              </a:solidFill>
              <a:cs typeface="Arial" pitchFamily="34" charset="0"/>
            </a:endParaRPr>
          </a:p>
        </p:txBody>
      </p:sp>
      <p:sp>
        <p:nvSpPr>
          <p:cNvPr id="16" name="Rectangle 15"/>
          <p:cNvSpPr/>
          <p:nvPr/>
        </p:nvSpPr>
        <p:spPr>
          <a:xfrm>
            <a:off x="0" y="5867400"/>
            <a:ext cx="9144000" cy="990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6207760"/>
            <a:ext cx="3200400" cy="497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8" name="Group 17"/>
          <p:cNvGrpSpPr/>
          <p:nvPr/>
        </p:nvGrpSpPr>
        <p:grpSpPr>
          <a:xfrm>
            <a:off x="76200" y="5867400"/>
            <a:ext cx="3581400" cy="971094"/>
            <a:chOff x="727568" y="4898538"/>
            <a:chExt cx="3581400" cy="971094"/>
          </a:xfrm>
        </p:grpSpPr>
        <p:sp>
          <p:nvSpPr>
            <p:cNvPr id="19" name="TextBox 18"/>
            <p:cNvSpPr txBox="1"/>
            <p:nvPr/>
          </p:nvSpPr>
          <p:spPr>
            <a:xfrm>
              <a:off x="871335" y="5035898"/>
              <a:ext cx="3361433" cy="769441"/>
            </a:xfrm>
            <a:prstGeom prst="rect">
              <a:avLst/>
            </a:prstGeom>
            <a:noFill/>
          </p:spPr>
          <p:txBody>
            <a:bodyPr wrap="none" rtlCol="0">
              <a:spAutoFit/>
            </a:bodyPr>
            <a:lstStyle/>
            <a:p>
              <a:r>
                <a:rPr lang="en-US" sz="4400" b="1" dirty="0">
                  <a:solidFill>
                    <a:srgbClr val="297FD5">
                      <a:lumMod val="75000"/>
                    </a:srgbClr>
                  </a:solidFill>
                  <a:latin typeface="Rockwell" pitchFamily="18" charset="0"/>
                  <a:cs typeface="Narkisim" pitchFamily="34" charset="-79"/>
                </a:rPr>
                <a:t>SCRIPT-NC</a:t>
              </a:r>
            </a:p>
          </p:txBody>
        </p:sp>
        <p:sp>
          <p:nvSpPr>
            <p:cNvPr id="20" name="Rectangle 19"/>
            <p:cNvSpPr/>
            <p:nvPr/>
          </p:nvSpPr>
          <p:spPr>
            <a:xfrm>
              <a:off x="727568" y="5638800"/>
              <a:ext cx="3581400" cy="230832"/>
            </a:xfrm>
            <a:prstGeom prst="rect">
              <a:avLst/>
            </a:prstGeom>
          </p:spPr>
          <p:txBody>
            <a:bodyPr wrap="square">
              <a:spAutoFit/>
            </a:bodyPr>
            <a:lstStyle/>
            <a:p>
              <a:pPr algn="ctr"/>
              <a:r>
                <a:rPr lang="en-US" sz="900" dirty="0">
                  <a:solidFill>
                    <a:srgbClr val="9D90A0">
                      <a:lumMod val="75000"/>
                    </a:srgbClr>
                  </a:solidFill>
                  <a:latin typeface="Perpetua" pitchFamily="18" charset="0"/>
                  <a:ea typeface="Batang" pitchFamily="18" charset="-127"/>
                  <a:cs typeface="Iskoola Pota" pitchFamily="34" charset="0"/>
                </a:rPr>
                <a:t>Supporting Change and Reform in </a:t>
              </a:r>
              <a:r>
                <a:rPr lang="en-US" sz="900" dirty="0" err="1">
                  <a:solidFill>
                    <a:srgbClr val="9D90A0">
                      <a:lumMod val="75000"/>
                    </a:srgbClr>
                  </a:solidFill>
                  <a:latin typeface="Perpetua" pitchFamily="18" charset="0"/>
                  <a:ea typeface="Batang" pitchFamily="18" charset="-127"/>
                  <a:cs typeface="Iskoola Pota" pitchFamily="34" charset="0"/>
                </a:rPr>
                <a:t>Preservice</a:t>
              </a:r>
              <a:r>
                <a:rPr lang="en-US" sz="900" dirty="0">
                  <a:solidFill>
                    <a:srgbClr val="9D90A0">
                      <a:lumMod val="75000"/>
                    </a:srgbClr>
                  </a:solidFill>
                  <a:latin typeface="Perpetua" pitchFamily="18" charset="0"/>
                  <a:ea typeface="Batang" pitchFamily="18" charset="-127"/>
                  <a:cs typeface="Iskoola Pota" pitchFamily="34" charset="0"/>
                </a:rPr>
                <a:t> Teaching in North Carolina </a:t>
              </a:r>
            </a:p>
          </p:txBody>
        </p:sp>
        <p:grpSp>
          <p:nvGrpSpPr>
            <p:cNvPr id="21" name="Group 20"/>
            <p:cNvGrpSpPr/>
            <p:nvPr/>
          </p:nvGrpSpPr>
          <p:grpSpPr>
            <a:xfrm rot="643092">
              <a:off x="2015011" y="4898538"/>
              <a:ext cx="510088" cy="337680"/>
              <a:chOff x="5551022" y="2140959"/>
              <a:chExt cx="510088" cy="337680"/>
            </a:xfrm>
          </p:grpSpPr>
          <p:sp>
            <p:nvSpPr>
              <p:cNvPr id="22" name="Can 21"/>
              <p:cNvSpPr/>
              <p:nvPr/>
            </p:nvSpPr>
            <p:spPr>
              <a:xfrm>
                <a:off x="5637675" y="2307897"/>
                <a:ext cx="291015" cy="161237"/>
              </a:xfrm>
              <a:prstGeom prst="can">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Parallelogram 22"/>
              <p:cNvSpPr/>
              <p:nvPr/>
            </p:nvSpPr>
            <p:spPr>
              <a:xfrm rot="642064">
                <a:off x="5551022" y="2140959"/>
                <a:ext cx="510088" cy="234203"/>
              </a:xfrm>
              <a:prstGeom prst="parallelogram">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24" name="Straight Connector 23"/>
              <p:cNvCxnSpPr/>
              <p:nvPr/>
            </p:nvCxnSpPr>
            <p:spPr>
              <a:xfrm flipH="1">
                <a:off x="6019800" y="2289923"/>
                <a:ext cx="80" cy="112516"/>
              </a:xfrm>
              <a:prstGeom prst="line">
                <a:avLst/>
              </a:prstGeom>
              <a:solidFill>
                <a:schemeClr val="accent3">
                  <a:lumMod val="40000"/>
                  <a:lumOff val="60000"/>
                </a:schemeClr>
              </a:solidFill>
              <a:ln w="12700">
                <a:solidFill>
                  <a:schemeClr val="accent3">
                    <a:lumMod val="40000"/>
                    <a:lumOff val="60000"/>
                  </a:schemeClr>
                </a:solidFill>
              </a:ln>
              <a:effectLst>
                <a:outerShdw blurRad="40000" dist="20000" dir="5400000" rotWithShape="0">
                  <a:srgbClr val="000000">
                    <a:alpha val="0"/>
                  </a:srgbClr>
                </a:outerShdw>
              </a:effectLst>
            </p:spPr>
            <p:style>
              <a:lnRef idx="2">
                <a:schemeClr val="accent3"/>
              </a:lnRef>
              <a:fillRef idx="0">
                <a:schemeClr val="accent3"/>
              </a:fillRef>
              <a:effectRef idx="1">
                <a:schemeClr val="accent3"/>
              </a:effectRef>
              <a:fontRef idx="minor">
                <a:schemeClr val="tx1"/>
              </a:fontRef>
            </p:style>
          </p:cxnSp>
          <p:sp>
            <p:nvSpPr>
              <p:cNvPr id="25" name="Isosceles Triangle 24"/>
              <p:cNvSpPr/>
              <p:nvPr/>
            </p:nvSpPr>
            <p:spPr>
              <a:xfrm>
                <a:off x="5995252" y="2376605"/>
                <a:ext cx="49095" cy="102034"/>
              </a:xfrm>
              <a:prstGeom prst="triangl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graphicFrame>
        <p:nvGraphicFramePr>
          <p:cNvPr id="27" name="Content Placeholder 3"/>
          <p:cNvGraphicFramePr>
            <a:graphicFrameLocks noGrp="1"/>
          </p:cNvGraphicFramePr>
          <p:nvPr>
            <p:ph idx="1"/>
            <p:extLst>
              <p:ext uri="{D42A27DB-BD31-4B8C-83A1-F6EECF244321}">
                <p14:modId xmlns:p14="http://schemas.microsoft.com/office/powerpoint/2010/main" val="2153319275"/>
              </p:ext>
            </p:extLst>
          </p:nvPr>
        </p:nvGraphicFramePr>
        <p:xfrm>
          <a:off x="5029200" y="228600"/>
          <a:ext cx="3962400" cy="6603646"/>
        </p:xfrm>
        <a:graphic>
          <a:graphicData uri="http://schemas.openxmlformats.org/drawingml/2006/table">
            <a:tbl>
              <a:tblPr firstRow="1" bandRow="1"/>
              <a:tblGrid>
                <a:gridCol w="3962400"/>
              </a:tblGrid>
              <a:tr h="588320">
                <a:tc>
                  <a:txBody>
                    <a:bodyPr/>
                    <a:lstStyle/>
                    <a:p>
                      <a:pPr marL="0" marR="0">
                        <a:spcBef>
                          <a:spcPts val="0"/>
                        </a:spcBef>
                        <a:spcAft>
                          <a:spcPts val="0"/>
                        </a:spcAft>
                      </a:pPr>
                      <a:r>
                        <a:rPr lang="en-US" sz="1600" b="1" kern="1200" dirty="0">
                          <a:solidFill>
                            <a:srgbClr val="1F497D"/>
                          </a:solidFill>
                          <a:effectLst/>
                          <a:latin typeface="Bookman Old Style"/>
                          <a:ea typeface="Times New Roman"/>
                          <a:cs typeface="Times New Roman"/>
                        </a:rPr>
                        <a:t>February 3, 2:00 – 3:00 pm EST</a:t>
                      </a:r>
                      <a:endParaRPr lang="en-US" sz="1600" dirty="0">
                        <a:effectLst/>
                        <a:latin typeface="Calibri"/>
                        <a:ea typeface="Calibri"/>
                        <a:cs typeface="Times New Roman"/>
                      </a:endParaRPr>
                    </a:p>
                    <a:p>
                      <a:pPr marL="0" marR="0">
                        <a:spcBef>
                          <a:spcPts val="0"/>
                        </a:spcBef>
                        <a:spcAft>
                          <a:spcPts val="0"/>
                        </a:spcAft>
                      </a:pPr>
                      <a:r>
                        <a:rPr lang="en-US" sz="1600" b="1" kern="1200" dirty="0">
                          <a:solidFill>
                            <a:srgbClr val="1F497D"/>
                          </a:solidFill>
                          <a:effectLst/>
                          <a:latin typeface="Perpetua"/>
                          <a:ea typeface="Times New Roman"/>
                          <a:cs typeface="Times New Roman"/>
                        </a:rPr>
                        <a:t>Introduction to Early Childhood</a:t>
                      </a:r>
                      <a:endParaRPr lang="en-US" sz="1600" dirty="0">
                        <a:effectLst/>
                        <a:latin typeface="Calibri"/>
                        <a:ea typeface="Calibri"/>
                        <a:cs typeface="Times New Roman"/>
                      </a:endParaRPr>
                    </a:p>
                  </a:txBody>
                  <a:tcPr marL="73562" marR="73562" marT="36781" marB="36781">
                    <a:lnL>
                      <a:noFill/>
                    </a:lnL>
                    <a:lnR>
                      <a:noFill/>
                    </a:lnR>
                    <a:lnT>
                      <a:noFill/>
                    </a:lnT>
                    <a:lnB>
                      <a:noFill/>
                    </a:lnB>
                    <a:solidFill>
                      <a:schemeClr val="bg1"/>
                    </a:solidFill>
                  </a:tcPr>
                </a:tc>
              </a:tr>
              <a:tr h="588320">
                <a:tc>
                  <a:txBody>
                    <a:bodyPr/>
                    <a:lstStyle/>
                    <a:p>
                      <a:pPr marL="0" marR="0">
                        <a:spcBef>
                          <a:spcPts val="0"/>
                        </a:spcBef>
                        <a:spcAft>
                          <a:spcPts val="0"/>
                        </a:spcAft>
                      </a:pPr>
                      <a:r>
                        <a:rPr lang="en-US" sz="1600" b="1" kern="1200" dirty="0">
                          <a:solidFill>
                            <a:srgbClr val="1F497D"/>
                          </a:solidFill>
                          <a:effectLst/>
                          <a:latin typeface="Bookman Old Style"/>
                          <a:ea typeface="Times New Roman"/>
                          <a:cs typeface="Times New Roman"/>
                        </a:rPr>
                        <a:t>March 3, 2:00 – 3:00 pm EST</a:t>
                      </a:r>
                      <a:endParaRPr lang="en-US" sz="1600" dirty="0">
                        <a:effectLst/>
                        <a:latin typeface="Calibri"/>
                        <a:ea typeface="Calibri"/>
                        <a:cs typeface="Times New Roman"/>
                      </a:endParaRPr>
                    </a:p>
                    <a:p>
                      <a:pPr marL="0" marR="0">
                        <a:spcBef>
                          <a:spcPts val="0"/>
                        </a:spcBef>
                        <a:spcAft>
                          <a:spcPts val="0"/>
                        </a:spcAft>
                      </a:pPr>
                      <a:r>
                        <a:rPr lang="en-US" sz="1600" b="1" kern="1200" dirty="0">
                          <a:solidFill>
                            <a:srgbClr val="1F497D"/>
                          </a:solidFill>
                          <a:effectLst/>
                          <a:latin typeface="Perpetua"/>
                          <a:ea typeface="Times New Roman"/>
                          <a:cs typeface="Times New Roman"/>
                        </a:rPr>
                        <a:t>Infant/Toddler</a:t>
                      </a:r>
                      <a:endParaRPr lang="en-US" sz="1600" dirty="0">
                        <a:effectLst/>
                        <a:latin typeface="Calibri"/>
                        <a:ea typeface="Calibri"/>
                        <a:cs typeface="Times New Roman"/>
                      </a:endParaRPr>
                    </a:p>
                  </a:txBody>
                  <a:tcPr marL="73562" marR="73562" marT="36781" marB="36781">
                    <a:lnL>
                      <a:noFill/>
                    </a:lnL>
                    <a:lnR>
                      <a:noFill/>
                    </a:lnR>
                    <a:lnT>
                      <a:noFill/>
                    </a:lnT>
                    <a:lnB>
                      <a:noFill/>
                    </a:lnB>
                    <a:solidFill>
                      <a:schemeClr val="bg1"/>
                    </a:solidFill>
                  </a:tcPr>
                </a:tc>
              </a:tr>
              <a:tr h="588320">
                <a:tc>
                  <a:txBody>
                    <a:bodyPr/>
                    <a:lstStyle/>
                    <a:p>
                      <a:pPr marL="0" marR="0">
                        <a:spcBef>
                          <a:spcPts val="0"/>
                        </a:spcBef>
                        <a:spcAft>
                          <a:spcPts val="0"/>
                        </a:spcAft>
                      </a:pPr>
                      <a:r>
                        <a:rPr lang="en-US" sz="1600" b="1" kern="1200" dirty="0">
                          <a:solidFill>
                            <a:srgbClr val="1F497D"/>
                          </a:solidFill>
                          <a:effectLst/>
                          <a:latin typeface="Bookman Old Style"/>
                          <a:ea typeface="Times New Roman"/>
                          <a:cs typeface="Times New Roman"/>
                        </a:rPr>
                        <a:t>April 7, 2:00 – 3:00 pm EST</a:t>
                      </a:r>
                      <a:endParaRPr lang="en-US" sz="1600" dirty="0">
                        <a:effectLst/>
                        <a:latin typeface="Calibri"/>
                        <a:ea typeface="Calibri"/>
                        <a:cs typeface="Times New Roman"/>
                      </a:endParaRPr>
                    </a:p>
                    <a:p>
                      <a:pPr marL="0" marR="0">
                        <a:spcBef>
                          <a:spcPts val="0"/>
                        </a:spcBef>
                        <a:spcAft>
                          <a:spcPts val="0"/>
                        </a:spcAft>
                      </a:pPr>
                      <a:r>
                        <a:rPr lang="en-US" sz="1600" b="1" kern="1200" dirty="0">
                          <a:solidFill>
                            <a:srgbClr val="1F497D"/>
                          </a:solidFill>
                          <a:effectLst/>
                          <a:latin typeface="Perpetua"/>
                          <a:ea typeface="Times New Roman"/>
                          <a:cs typeface="Times New Roman"/>
                        </a:rPr>
                        <a:t>Child Development</a:t>
                      </a:r>
                      <a:endParaRPr lang="en-US" sz="1600" dirty="0">
                        <a:effectLst/>
                        <a:latin typeface="Calibri"/>
                        <a:ea typeface="Calibri"/>
                        <a:cs typeface="Times New Roman"/>
                      </a:endParaRPr>
                    </a:p>
                  </a:txBody>
                  <a:tcPr marL="73562" marR="73562" marT="36781" marB="36781">
                    <a:lnL>
                      <a:noFill/>
                    </a:lnL>
                    <a:lnR>
                      <a:noFill/>
                    </a:lnR>
                    <a:lnT>
                      <a:noFill/>
                    </a:lnT>
                    <a:lnB>
                      <a:noFill/>
                    </a:lnB>
                    <a:solidFill>
                      <a:schemeClr val="bg1"/>
                    </a:solidFill>
                  </a:tcPr>
                </a:tc>
              </a:tr>
              <a:tr h="588320">
                <a:tc>
                  <a:txBody>
                    <a:bodyPr/>
                    <a:lstStyle/>
                    <a:p>
                      <a:pPr marL="0" marR="0">
                        <a:spcBef>
                          <a:spcPts val="0"/>
                        </a:spcBef>
                        <a:spcAft>
                          <a:spcPts val="0"/>
                        </a:spcAft>
                      </a:pPr>
                      <a:r>
                        <a:rPr lang="en-US" sz="1600" b="1" kern="1200" dirty="0">
                          <a:solidFill>
                            <a:srgbClr val="1F497D"/>
                          </a:solidFill>
                          <a:effectLst/>
                          <a:latin typeface="Bookman Old Style"/>
                          <a:ea typeface="Times New Roman"/>
                          <a:cs typeface="Times New Roman"/>
                        </a:rPr>
                        <a:t>May 5, 2:00 – 3:00 pm EST</a:t>
                      </a:r>
                      <a:endParaRPr lang="en-US" sz="1600" dirty="0">
                        <a:effectLst/>
                        <a:latin typeface="Calibri"/>
                        <a:ea typeface="Calibri"/>
                        <a:cs typeface="Times New Roman"/>
                      </a:endParaRPr>
                    </a:p>
                    <a:p>
                      <a:pPr marL="0" marR="0">
                        <a:spcBef>
                          <a:spcPts val="0"/>
                        </a:spcBef>
                        <a:spcAft>
                          <a:spcPts val="0"/>
                        </a:spcAft>
                      </a:pPr>
                      <a:r>
                        <a:rPr lang="en-US" sz="1600" b="1" kern="1200" dirty="0">
                          <a:solidFill>
                            <a:srgbClr val="1F497D"/>
                          </a:solidFill>
                          <a:effectLst/>
                          <a:latin typeface="Perpetua"/>
                          <a:ea typeface="Times New Roman"/>
                          <a:cs typeface="Times New Roman"/>
                        </a:rPr>
                        <a:t>Child, Family and Community</a:t>
                      </a:r>
                      <a:endParaRPr lang="en-US" sz="1600" dirty="0">
                        <a:effectLst/>
                        <a:latin typeface="Calibri"/>
                        <a:ea typeface="Calibri"/>
                        <a:cs typeface="Times New Roman"/>
                      </a:endParaRPr>
                    </a:p>
                  </a:txBody>
                  <a:tcPr marL="73562" marR="73562" marT="36781" marB="36781">
                    <a:lnL>
                      <a:noFill/>
                    </a:lnL>
                    <a:lnR>
                      <a:noFill/>
                    </a:lnR>
                    <a:lnT>
                      <a:noFill/>
                    </a:lnT>
                    <a:lnB>
                      <a:noFill/>
                    </a:lnB>
                    <a:solidFill>
                      <a:schemeClr val="bg1"/>
                    </a:solidFill>
                  </a:tcPr>
                </a:tc>
              </a:tr>
              <a:tr h="588320">
                <a:tc>
                  <a:txBody>
                    <a:bodyPr/>
                    <a:lstStyle/>
                    <a:p>
                      <a:pPr marL="0" marR="0">
                        <a:spcBef>
                          <a:spcPts val="0"/>
                        </a:spcBef>
                        <a:spcAft>
                          <a:spcPts val="0"/>
                        </a:spcAft>
                      </a:pPr>
                      <a:r>
                        <a:rPr lang="en-US" sz="1600" b="1" kern="1200" dirty="0">
                          <a:solidFill>
                            <a:srgbClr val="1F497D"/>
                          </a:solidFill>
                          <a:effectLst/>
                          <a:latin typeface="Bookman Old Style"/>
                          <a:ea typeface="Times New Roman"/>
                          <a:cs typeface="Times New Roman"/>
                        </a:rPr>
                        <a:t>June 2, 2:00 – 3:00 pm EST</a:t>
                      </a:r>
                      <a:endParaRPr lang="en-US" sz="1600" dirty="0">
                        <a:effectLst/>
                        <a:latin typeface="Calibri"/>
                        <a:ea typeface="Calibri"/>
                        <a:cs typeface="Times New Roman"/>
                      </a:endParaRPr>
                    </a:p>
                    <a:p>
                      <a:pPr marL="0" marR="0">
                        <a:spcBef>
                          <a:spcPts val="0"/>
                        </a:spcBef>
                        <a:spcAft>
                          <a:spcPts val="0"/>
                        </a:spcAft>
                      </a:pPr>
                      <a:r>
                        <a:rPr lang="en-US" sz="1600" b="1" kern="1200" dirty="0">
                          <a:solidFill>
                            <a:srgbClr val="1F497D"/>
                          </a:solidFill>
                          <a:effectLst/>
                          <a:latin typeface="Perpetua"/>
                          <a:ea typeface="Times New Roman"/>
                          <a:cs typeface="Times New Roman"/>
                        </a:rPr>
                        <a:t>Child Guidance</a:t>
                      </a:r>
                      <a:endParaRPr lang="en-US" sz="1600" dirty="0">
                        <a:effectLst/>
                        <a:latin typeface="Calibri"/>
                        <a:ea typeface="Calibri"/>
                        <a:cs typeface="Times New Roman"/>
                      </a:endParaRPr>
                    </a:p>
                  </a:txBody>
                  <a:tcPr marL="73562" marR="73562" marT="36781" marB="36781">
                    <a:lnL>
                      <a:noFill/>
                    </a:lnL>
                    <a:lnR>
                      <a:noFill/>
                    </a:lnR>
                    <a:lnT>
                      <a:noFill/>
                    </a:lnT>
                    <a:lnB>
                      <a:noFill/>
                    </a:lnB>
                    <a:solidFill>
                      <a:schemeClr val="bg1"/>
                    </a:solidFill>
                  </a:tcPr>
                </a:tc>
              </a:tr>
              <a:tr h="588320">
                <a:tc>
                  <a:txBody>
                    <a:bodyPr/>
                    <a:lstStyle/>
                    <a:p>
                      <a:pPr marL="0" marR="0">
                        <a:spcBef>
                          <a:spcPts val="0"/>
                        </a:spcBef>
                        <a:spcAft>
                          <a:spcPts val="0"/>
                        </a:spcAft>
                      </a:pPr>
                      <a:r>
                        <a:rPr lang="en-US" sz="1600" b="1" kern="1200" dirty="0">
                          <a:solidFill>
                            <a:srgbClr val="1F497D"/>
                          </a:solidFill>
                          <a:effectLst/>
                          <a:latin typeface="Bookman Old Style"/>
                          <a:ea typeface="Times New Roman"/>
                          <a:cs typeface="Times New Roman"/>
                        </a:rPr>
                        <a:t>July 7, 2:00- 3:00 pm EST</a:t>
                      </a:r>
                      <a:br>
                        <a:rPr lang="en-US" sz="1600" b="1" kern="1200" dirty="0">
                          <a:solidFill>
                            <a:srgbClr val="1F497D"/>
                          </a:solidFill>
                          <a:effectLst/>
                          <a:latin typeface="Bookman Old Style"/>
                          <a:ea typeface="Times New Roman"/>
                          <a:cs typeface="Times New Roman"/>
                        </a:rPr>
                      </a:br>
                      <a:r>
                        <a:rPr lang="en-US" sz="1600" b="1" kern="1200" dirty="0">
                          <a:solidFill>
                            <a:srgbClr val="1F497D"/>
                          </a:solidFill>
                          <a:effectLst/>
                          <a:latin typeface="Perpetua"/>
                          <a:ea typeface="Times New Roman"/>
                          <a:cs typeface="Times New Roman"/>
                        </a:rPr>
                        <a:t>Health, Safety, &amp; Nutrition</a:t>
                      </a:r>
                      <a:endParaRPr lang="en-US" sz="1600" dirty="0">
                        <a:effectLst/>
                        <a:latin typeface="Calibri"/>
                        <a:ea typeface="Calibri"/>
                        <a:cs typeface="Times New Roman"/>
                      </a:endParaRPr>
                    </a:p>
                  </a:txBody>
                  <a:tcPr marL="73562" marR="73562" marT="36781" marB="36781">
                    <a:lnL>
                      <a:noFill/>
                    </a:lnL>
                    <a:lnR>
                      <a:noFill/>
                    </a:lnR>
                    <a:lnT>
                      <a:noFill/>
                    </a:lnT>
                    <a:lnB>
                      <a:noFill/>
                    </a:lnB>
                    <a:solidFill>
                      <a:schemeClr val="bg1"/>
                    </a:solidFill>
                  </a:tcPr>
                </a:tc>
              </a:tr>
              <a:tr h="588320">
                <a:tc>
                  <a:txBody>
                    <a:bodyPr/>
                    <a:lstStyle/>
                    <a:p>
                      <a:pPr marL="0" marR="0">
                        <a:spcBef>
                          <a:spcPts val="0"/>
                        </a:spcBef>
                        <a:spcAft>
                          <a:spcPts val="0"/>
                        </a:spcAft>
                      </a:pPr>
                      <a:r>
                        <a:rPr lang="en-US" sz="1600" b="1" kern="1200" dirty="0">
                          <a:solidFill>
                            <a:srgbClr val="1F497D"/>
                          </a:solidFill>
                          <a:effectLst/>
                          <a:latin typeface="Bookman Old Style"/>
                          <a:ea typeface="Times New Roman"/>
                          <a:cs typeface="Times New Roman"/>
                        </a:rPr>
                        <a:t>August 4, 2:00- 3:00 pm EST</a:t>
                      </a:r>
                      <a:endParaRPr lang="en-US" sz="1600" dirty="0">
                        <a:effectLst/>
                        <a:latin typeface="Calibri"/>
                        <a:ea typeface="Calibri"/>
                        <a:cs typeface="Times New Roman"/>
                      </a:endParaRPr>
                    </a:p>
                    <a:p>
                      <a:pPr marL="0" marR="0">
                        <a:spcBef>
                          <a:spcPts val="0"/>
                        </a:spcBef>
                        <a:spcAft>
                          <a:spcPts val="0"/>
                        </a:spcAft>
                      </a:pPr>
                      <a:r>
                        <a:rPr lang="en-US" sz="1600" b="1" kern="1200" dirty="0">
                          <a:solidFill>
                            <a:srgbClr val="1F497D"/>
                          </a:solidFill>
                          <a:effectLst/>
                          <a:latin typeface="Perpetua"/>
                          <a:ea typeface="Times New Roman"/>
                          <a:cs typeface="Times New Roman"/>
                        </a:rPr>
                        <a:t>Children with Exceptionalities</a:t>
                      </a:r>
                      <a:endParaRPr lang="en-US" sz="1600" dirty="0">
                        <a:effectLst/>
                        <a:latin typeface="Calibri"/>
                        <a:ea typeface="Calibri"/>
                        <a:cs typeface="Times New Roman"/>
                      </a:endParaRPr>
                    </a:p>
                  </a:txBody>
                  <a:tcPr marL="73562" marR="73562" marT="36781" marB="36781">
                    <a:lnL>
                      <a:noFill/>
                    </a:lnL>
                    <a:lnR>
                      <a:noFill/>
                    </a:lnR>
                    <a:lnT>
                      <a:noFill/>
                    </a:lnT>
                    <a:lnB>
                      <a:noFill/>
                    </a:lnB>
                    <a:solidFill>
                      <a:schemeClr val="bg1"/>
                    </a:solidFill>
                  </a:tcPr>
                </a:tc>
              </a:tr>
              <a:tr h="674467">
                <a:tc>
                  <a:txBody>
                    <a:bodyPr/>
                    <a:lstStyle/>
                    <a:p>
                      <a:pPr marL="0" marR="0">
                        <a:spcBef>
                          <a:spcPts val="0"/>
                        </a:spcBef>
                        <a:spcAft>
                          <a:spcPts val="0"/>
                        </a:spcAft>
                      </a:pPr>
                      <a:r>
                        <a:rPr lang="en-US" sz="1600" b="1" kern="1200" dirty="0">
                          <a:solidFill>
                            <a:srgbClr val="1F497D"/>
                          </a:solidFill>
                          <a:effectLst/>
                          <a:latin typeface="Bookman Old Style"/>
                          <a:ea typeface="Times New Roman"/>
                          <a:cs typeface="Times New Roman"/>
                        </a:rPr>
                        <a:t>September 1, 2:00- 3:30 pm EST</a:t>
                      </a:r>
                      <a:br>
                        <a:rPr lang="en-US" sz="1600" b="1" kern="1200" dirty="0">
                          <a:solidFill>
                            <a:srgbClr val="1F497D"/>
                          </a:solidFill>
                          <a:effectLst/>
                          <a:latin typeface="Bookman Old Style"/>
                          <a:ea typeface="Times New Roman"/>
                          <a:cs typeface="Times New Roman"/>
                        </a:rPr>
                      </a:br>
                      <a:r>
                        <a:rPr lang="en-US" sz="1600" b="1" kern="1200" dirty="0">
                          <a:solidFill>
                            <a:srgbClr val="1F497D"/>
                          </a:solidFill>
                          <a:effectLst/>
                          <a:latin typeface="Perpetua"/>
                          <a:ea typeface="Times New Roman"/>
                          <a:cs typeface="Times New Roman"/>
                        </a:rPr>
                        <a:t>Language &amp; Literacy Experiences </a:t>
                      </a:r>
                      <a:endParaRPr lang="en-US" sz="1600" dirty="0">
                        <a:effectLst/>
                        <a:latin typeface="Calibri"/>
                        <a:ea typeface="Calibri"/>
                        <a:cs typeface="Times New Roman"/>
                      </a:endParaRPr>
                    </a:p>
                    <a:p>
                      <a:pPr marL="0" marR="0">
                        <a:spcBef>
                          <a:spcPts val="0"/>
                        </a:spcBef>
                        <a:spcAft>
                          <a:spcPts val="0"/>
                        </a:spcAft>
                      </a:pPr>
                      <a:r>
                        <a:rPr lang="en-US" sz="1400" b="1" kern="1200" dirty="0">
                          <a:solidFill>
                            <a:srgbClr val="1F497D"/>
                          </a:solidFill>
                          <a:effectLst/>
                          <a:latin typeface="Bookman Old Style"/>
                          <a:ea typeface="Times New Roman"/>
                          <a:cs typeface="Times New Roman"/>
                        </a:rPr>
                        <a:t> </a:t>
                      </a:r>
                      <a:endParaRPr lang="en-US" sz="1400" dirty="0">
                        <a:effectLst/>
                        <a:latin typeface="Calibri"/>
                        <a:ea typeface="Calibri"/>
                        <a:cs typeface="Times New Roman"/>
                      </a:endParaRPr>
                    </a:p>
                  </a:txBody>
                  <a:tcPr marL="73562" marR="73562" marT="36781" marB="36781">
                    <a:lnL>
                      <a:noFill/>
                    </a:lnL>
                    <a:lnR>
                      <a:noFill/>
                    </a:lnR>
                    <a:lnT>
                      <a:noFill/>
                    </a:lnT>
                    <a:lnB>
                      <a:noFill/>
                    </a:lnB>
                    <a:solidFill>
                      <a:schemeClr val="bg1"/>
                    </a:solidFill>
                  </a:tcPr>
                </a:tc>
              </a:tr>
              <a:tr h="588320">
                <a:tc>
                  <a:txBody>
                    <a:bodyPr/>
                    <a:lstStyle/>
                    <a:p>
                      <a:pPr marL="0" marR="0">
                        <a:spcBef>
                          <a:spcPts val="0"/>
                        </a:spcBef>
                        <a:spcAft>
                          <a:spcPts val="0"/>
                        </a:spcAft>
                      </a:pPr>
                      <a:r>
                        <a:rPr lang="en-US" sz="1600" b="1" kern="1200" dirty="0">
                          <a:solidFill>
                            <a:srgbClr val="1F497D"/>
                          </a:solidFill>
                          <a:effectLst/>
                          <a:latin typeface="Bookman Old Style"/>
                          <a:ea typeface="Times New Roman"/>
                          <a:cs typeface="Times New Roman"/>
                        </a:rPr>
                        <a:t>October 6, 2:00- 3:30 pm EST</a:t>
                      </a:r>
                      <a:endParaRPr lang="en-US" sz="1600" dirty="0">
                        <a:effectLst/>
                        <a:latin typeface="Calibri"/>
                        <a:ea typeface="Calibri"/>
                        <a:cs typeface="Times New Roman"/>
                      </a:endParaRPr>
                    </a:p>
                    <a:p>
                      <a:pPr marL="0" marR="0">
                        <a:spcBef>
                          <a:spcPts val="0"/>
                        </a:spcBef>
                        <a:spcAft>
                          <a:spcPts val="0"/>
                        </a:spcAft>
                      </a:pPr>
                      <a:r>
                        <a:rPr lang="en-US" sz="1600" b="1" kern="1200" dirty="0">
                          <a:solidFill>
                            <a:srgbClr val="1F497D"/>
                          </a:solidFill>
                          <a:effectLst/>
                          <a:latin typeface="Perpetua"/>
                          <a:ea typeface="Times New Roman"/>
                          <a:cs typeface="Times New Roman"/>
                        </a:rPr>
                        <a:t>Creative Activities</a:t>
                      </a:r>
                      <a:endParaRPr lang="en-US" sz="1600" dirty="0">
                        <a:effectLst/>
                        <a:latin typeface="Calibri"/>
                        <a:ea typeface="Calibri"/>
                        <a:cs typeface="Times New Roman"/>
                      </a:endParaRPr>
                    </a:p>
                  </a:txBody>
                  <a:tcPr marL="73562" marR="73562" marT="36781" marB="36781">
                    <a:lnL>
                      <a:noFill/>
                    </a:lnL>
                    <a:lnR>
                      <a:noFill/>
                    </a:lnR>
                    <a:lnT>
                      <a:noFill/>
                    </a:lnT>
                    <a:lnB>
                      <a:noFill/>
                    </a:lnB>
                    <a:solidFill>
                      <a:schemeClr val="bg1"/>
                    </a:solidFill>
                  </a:tcPr>
                </a:tc>
              </a:tr>
              <a:tr h="476952">
                <a:tc>
                  <a:txBody>
                    <a:bodyPr/>
                    <a:lstStyle/>
                    <a:p>
                      <a:pPr marL="0" marR="0">
                        <a:spcBef>
                          <a:spcPts val="0"/>
                        </a:spcBef>
                        <a:spcAft>
                          <a:spcPts val="0"/>
                        </a:spcAft>
                      </a:pPr>
                      <a:r>
                        <a:rPr lang="en-US" sz="1600" b="1" kern="1200" dirty="0">
                          <a:solidFill>
                            <a:srgbClr val="1F497D"/>
                          </a:solidFill>
                          <a:effectLst/>
                          <a:latin typeface="Bookman Old Style"/>
                          <a:ea typeface="Times New Roman"/>
                          <a:cs typeface="Times New Roman"/>
                        </a:rPr>
                        <a:t>November 3, 2:00- 3:00 pm EST</a:t>
                      </a:r>
                      <a:br>
                        <a:rPr lang="en-US" sz="1600" b="1" kern="1200" dirty="0">
                          <a:solidFill>
                            <a:srgbClr val="1F497D"/>
                          </a:solidFill>
                          <a:effectLst/>
                          <a:latin typeface="Bookman Old Style"/>
                          <a:ea typeface="Times New Roman"/>
                          <a:cs typeface="Times New Roman"/>
                        </a:rPr>
                      </a:br>
                      <a:r>
                        <a:rPr lang="en-US" sz="1600" b="1" kern="1200" dirty="0">
                          <a:solidFill>
                            <a:srgbClr val="1F497D"/>
                          </a:solidFill>
                          <a:effectLst/>
                          <a:latin typeface="Perpetua"/>
                          <a:ea typeface="Times New Roman"/>
                          <a:cs typeface="Times New Roman"/>
                        </a:rPr>
                        <a:t>Early Childhood Practicum </a:t>
                      </a:r>
                      <a:endParaRPr lang="en-US" sz="1600" dirty="0">
                        <a:effectLst/>
                        <a:latin typeface="Calibri"/>
                        <a:ea typeface="Calibri"/>
                        <a:cs typeface="Times New Roman"/>
                      </a:endParaRPr>
                    </a:p>
                  </a:txBody>
                  <a:tcPr marL="73562" marR="73562" marT="36781" marB="36781">
                    <a:lnL>
                      <a:noFill/>
                    </a:lnL>
                    <a:lnR>
                      <a:noFill/>
                    </a:lnR>
                    <a:lnT>
                      <a:noFill/>
                    </a:lnT>
                    <a:lnB>
                      <a:noFill/>
                    </a:lnB>
                    <a:solidFill>
                      <a:schemeClr val="bg1"/>
                    </a:solidFill>
                  </a:tcPr>
                </a:tc>
              </a:tr>
              <a:tr h="521083">
                <a:tc>
                  <a:txBody>
                    <a:bodyPr/>
                    <a:lstStyle/>
                    <a:p>
                      <a:pPr marL="0" marR="0">
                        <a:spcBef>
                          <a:spcPts val="0"/>
                        </a:spcBef>
                        <a:spcAft>
                          <a:spcPts val="0"/>
                        </a:spcAft>
                      </a:pPr>
                      <a:r>
                        <a:rPr lang="en-US" sz="1600" b="1" kern="1200" dirty="0">
                          <a:solidFill>
                            <a:srgbClr val="1F497D"/>
                          </a:solidFill>
                          <a:effectLst/>
                          <a:latin typeface="Bookman Old Style"/>
                          <a:ea typeface="Times New Roman"/>
                          <a:cs typeface="Times New Roman"/>
                        </a:rPr>
                        <a:t>December 1, 2:00- 3:00 pm EST</a:t>
                      </a:r>
                      <a:br>
                        <a:rPr lang="en-US" sz="1600" b="1" kern="1200" dirty="0">
                          <a:solidFill>
                            <a:srgbClr val="1F497D"/>
                          </a:solidFill>
                          <a:effectLst/>
                          <a:latin typeface="Bookman Old Style"/>
                          <a:ea typeface="Times New Roman"/>
                          <a:cs typeface="Times New Roman"/>
                        </a:rPr>
                      </a:br>
                      <a:r>
                        <a:rPr lang="en-US" sz="1600" b="1" kern="1200" dirty="0">
                          <a:solidFill>
                            <a:srgbClr val="1F497D"/>
                          </a:solidFill>
                          <a:effectLst/>
                          <a:latin typeface="Perpetua"/>
                          <a:ea typeface="Times New Roman"/>
                          <a:cs typeface="Times New Roman"/>
                        </a:rPr>
                        <a:t>Educational Technology </a:t>
                      </a:r>
                      <a:endParaRPr lang="en-US" sz="1600" dirty="0">
                        <a:effectLst/>
                        <a:latin typeface="Calibri"/>
                        <a:ea typeface="Calibri"/>
                        <a:cs typeface="Times New Roman"/>
                      </a:endParaRPr>
                    </a:p>
                  </a:txBody>
                  <a:tcPr marL="73562" marR="73562" marT="36781" marB="36781">
                    <a:lnL>
                      <a:noFill/>
                    </a:lnL>
                    <a:lnR>
                      <a:noFill/>
                    </a:lnR>
                    <a:lnT>
                      <a:noFill/>
                    </a:lnT>
                    <a:lnB>
                      <a:noFill/>
                    </a:lnB>
                    <a:solidFill>
                      <a:schemeClr val="bg1"/>
                    </a:solidFill>
                  </a:tcPr>
                </a:tc>
              </a:tr>
            </a:tbl>
          </a:graphicData>
        </a:graphic>
      </p:graphicFrame>
      <p:pic>
        <p:nvPicPr>
          <p:cNvPr id="4096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2971800"/>
            <a:ext cx="4651824" cy="17317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25129107"/>
      </p:ext>
    </p:extLst>
  </p:cSld>
  <p:clrMapOvr>
    <a:masterClrMapping/>
  </p:clrMapOvr>
  <p:transition spd="slow">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a:xfrm>
            <a:off x="2514600" y="3857625"/>
            <a:ext cx="457200" cy="18288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39" name="Rectangle 38"/>
          <p:cNvSpPr/>
          <p:nvPr/>
        </p:nvSpPr>
        <p:spPr>
          <a:xfrm>
            <a:off x="5715000" y="3857625"/>
            <a:ext cx="685800" cy="18288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pic>
        <p:nvPicPr>
          <p:cNvPr id="21508" name="Picture 2" descr="U:\MODULES\Inclusion Modules\foundations of inclusion\images\New Foundation Photos\_dads8_Vertical.jpg"/>
          <p:cNvPicPr>
            <a:picLocks noChangeAspect="1" noChangeArrowheads="1"/>
          </p:cNvPicPr>
          <p:nvPr>
            <p:custDataLst>
              <p:tags r:id="rId2"/>
            </p:custDataLst>
          </p:nvPr>
        </p:nvPicPr>
        <p:blipFill>
          <a:blip r:embed="rId11">
            <a:extLst>
              <a:ext uri="{28A0092B-C50C-407E-A947-70E740481C1C}">
                <a14:useLocalDpi xmlns:a14="http://schemas.microsoft.com/office/drawing/2010/main" val="0"/>
              </a:ext>
            </a:extLst>
          </a:blip>
          <a:srcRect/>
          <a:stretch>
            <a:fillRect/>
          </a:stretch>
        </p:blipFill>
        <p:spPr bwMode="auto">
          <a:xfrm>
            <a:off x="4114800" y="228600"/>
            <a:ext cx="13874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3" descr="U:\MODULES\Inclusion Modules\foundations of inclusion\images\New Foundation Photos\_DSC03357.jpg"/>
          <p:cNvPicPr>
            <a:picLocks noChangeAspect="1" noChangeArrowheads="1"/>
          </p:cNvPicPr>
          <p:nvPr>
            <p:custDataLst>
              <p:tags r:id="rId3"/>
            </p:custDataLst>
          </p:nvPr>
        </p:nvPicPr>
        <p:blipFill>
          <a:blip r:embed="rId12">
            <a:extLst>
              <a:ext uri="{28A0092B-C50C-407E-A947-70E740481C1C}">
                <a14:useLocalDpi xmlns:a14="http://schemas.microsoft.com/office/drawing/2010/main" val="0"/>
              </a:ext>
            </a:extLst>
          </a:blip>
          <a:srcRect/>
          <a:stretch>
            <a:fillRect/>
          </a:stretch>
        </p:blipFill>
        <p:spPr bwMode="auto">
          <a:xfrm>
            <a:off x="6096000" y="228600"/>
            <a:ext cx="2509838"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4" descr="U:\MODULES\Inclusion Modules\foundations of inclusion\images\New Foundation Photos\497_grandma's_story.jpg"/>
          <p:cNvPicPr>
            <a:picLocks noChangeAspect="1" noChangeArrowheads="1"/>
          </p:cNvPicPr>
          <p:nvPr>
            <p:custDataLst>
              <p:tags r:id="rId4"/>
            </p:custDataLst>
          </p:nvPr>
        </p:nvPicPr>
        <p:blipFill>
          <a:blip r:embed="rId13" cstate="print">
            <a:extLst>
              <a:ext uri="{28A0092B-C50C-407E-A947-70E740481C1C}">
                <a14:useLocalDpi xmlns:a14="http://schemas.microsoft.com/office/drawing/2010/main" val="0"/>
              </a:ext>
            </a:extLst>
          </a:blip>
          <a:srcRect/>
          <a:stretch>
            <a:fillRect/>
          </a:stretch>
        </p:blipFill>
        <p:spPr bwMode="auto">
          <a:xfrm>
            <a:off x="625475" y="228600"/>
            <a:ext cx="287972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5" descr="U:\MODULES\Inclusion Modules\foundations of inclusion\images\New Foundation Photos\000758_boy_with_pumpkin.jpg"/>
          <p:cNvPicPr>
            <a:picLocks noChangeAspect="1" noChangeArrowheads="1"/>
          </p:cNvPicPr>
          <p:nvPr>
            <p:custDataLst>
              <p:tags r:id="rId5"/>
            </p:custDataLst>
          </p:nvPr>
        </p:nvPicPr>
        <p:blipFill>
          <a:blip r:embed="rId14">
            <a:extLst>
              <a:ext uri="{28A0092B-C50C-407E-A947-70E740481C1C}">
                <a14:useLocalDpi xmlns:a14="http://schemas.microsoft.com/office/drawing/2010/main" val="0"/>
              </a:ext>
            </a:extLst>
          </a:blip>
          <a:srcRect/>
          <a:stretch>
            <a:fillRect/>
          </a:stretch>
        </p:blipFill>
        <p:spPr bwMode="auto">
          <a:xfrm>
            <a:off x="2971800" y="3857625"/>
            <a:ext cx="12223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6" descr="U:\MODULES\Inclusion Modules\foundations of inclusion\images\New Foundation Photos\495_climbing_ladder.jpg"/>
          <p:cNvPicPr>
            <a:picLocks noChangeAspect="1" noChangeArrowheads="1"/>
          </p:cNvPicPr>
          <p:nvPr>
            <p:custDataLst>
              <p:tags r:id="rId6"/>
            </p:custDataLst>
          </p:nvPr>
        </p:nvPicPr>
        <p:blipFill>
          <a:blip r:embed="rId15" cstate="print">
            <a:extLst>
              <a:ext uri="{28A0092B-C50C-407E-A947-70E740481C1C}">
                <a14:useLocalDpi xmlns:a14="http://schemas.microsoft.com/office/drawing/2010/main" val="0"/>
              </a:ext>
            </a:extLst>
          </a:blip>
          <a:srcRect/>
          <a:stretch>
            <a:fillRect/>
          </a:stretch>
        </p:blipFill>
        <p:spPr bwMode="auto">
          <a:xfrm>
            <a:off x="6386513" y="3857625"/>
            <a:ext cx="2224087"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7" descr="U:\MODULES\Inclusion Modules\foundations of inclusion\images\New Foundation Photos\1173.jpg"/>
          <p:cNvPicPr>
            <a:picLocks noChangeAspect="1" noChangeArrowheads="1"/>
          </p:cNvPicPr>
          <p:nvPr>
            <p:custDataLst>
              <p:tags r:id="rId7"/>
            </p:custDataLst>
          </p:nvPr>
        </p:nvPicPr>
        <p:blipFill>
          <a:blip r:embed="rId16" cstate="print">
            <a:extLst>
              <a:ext uri="{28A0092B-C50C-407E-A947-70E740481C1C}">
                <a14:useLocalDpi xmlns:a14="http://schemas.microsoft.com/office/drawing/2010/main" val="0"/>
              </a:ext>
            </a:extLst>
          </a:blip>
          <a:srcRect/>
          <a:stretch>
            <a:fillRect/>
          </a:stretch>
        </p:blipFill>
        <p:spPr bwMode="auto">
          <a:xfrm>
            <a:off x="4572000" y="3857625"/>
            <a:ext cx="12001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Picture 8" descr="U:\MODULES\Inclusion Modules\foundations of inclusion\images\New Foundation Photos\1530_father_kissing_son.jpg"/>
          <p:cNvPicPr>
            <a:picLocks noChangeAspect="1" noChangeArrowheads="1"/>
          </p:cNvPicPr>
          <p:nvPr>
            <p:custDataLst>
              <p:tags r:id="rId8"/>
            </p:custDataLst>
          </p:nvPr>
        </p:nvPicPr>
        <p:blipFill>
          <a:blip r:embed="rId17" cstate="print">
            <a:extLst>
              <a:ext uri="{28A0092B-C50C-407E-A947-70E740481C1C}">
                <a14:useLocalDpi xmlns:a14="http://schemas.microsoft.com/office/drawing/2010/main" val="0"/>
              </a:ext>
            </a:extLst>
          </a:blip>
          <a:srcRect/>
          <a:stretch>
            <a:fillRect/>
          </a:stretch>
        </p:blipFill>
        <p:spPr bwMode="auto">
          <a:xfrm>
            <a:off x="593725" y="3857625"/>
            <a:ext cx="1976438"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Rectangle 49"/>
          <p:cNvSpPr/>
          <p:nvPr/>
        </p:nvSpPr>
        <p:spPr>
          <a:xfrm>
            <a:off x="5486400" y="228600"/>
            <a:ext cx="609600" cy="18288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51" name="Rectangle 50"/>
          <p:cNvSpPr/>
          <p:nvPr/>
        </p:nvSpPr>
        <p:spPr>
          <a:xfrm>
            <a:off x="3505200" y="228600"/>
            <a:ext cx="609600" cy="18288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52" name="Rectangle 51"/>
          <p:cNvSpPr/>
          <p:nvPr/>
        </p:nvSpPr>
        <p:spPr>
          <a:xfrm>
            <a:off x="4191000" y="3857625"/>
            <a:ext cx="381000" cy="18288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grpSp>
        <p:nvGrpSpPr>
          <p:cNvPr id="21518" name="Group 52"/>
          <p:cNvGrpSpPr>
            <a:grpSpLocks/>
          </p:cNvGrpSpPr>
          <p:nvPr/>
        </p:nvGrpSpPr>
        <p:grpSpPr bwMode="auto">
          <a:xfrm>
            <a:off x="990600" y="1600200"/>
            <a:ext cx="7431088" cy="2262188"/>
            <a:chOff x="735505" y="4413409"/>
            <a:chExt cx="7430239" cy="2261413"/>
          </a:xfrm>
        </p:grpSpPr>
        <p:sp>
          <p:nvSpPr>
            <p:cNvPr id="54" name="TextBox 53"/>
            <p:cNvSpPr txBox="1"/>
            <p:nvPr/>
          </p:nvSpPr>
          <p:spPr>
            <a:xfrm>
              <a:off x="735505" y="4413409"/>
              <a:ext cx="7430239" cy="2215391"/>
            </a:xfrm>
            <a:prstGeom prst="rect">
              <a:avLst/>
            </a:prstGeom>
            <a:noFill/>
          </p:spPr>
          <p:txBody>
            <a:bodyPr wrap="none">
              <a:spAutoFit/>
            </a:bodyPr>
            <a:lstStyle/>
            <a:p>
              <a:pPr>
                <a:defRPr/>
              </a:pPr>
              <a:r>
                <a:rPr lang="en-US" sz="13800" dirty="0">
                  <a:solidFill>
                    <a:srgbClr val="000000">
                      <a:lumMod val="75000"/>
                    </a:srgbClr>
                  </a:solidFill>
                  <a:latin typeface="Britannic Bold" pitchFamily="34" charset="0"/>
                  <a:cs typeface="Arial" pitchFamily="34" charset="0"/>
                </a:rPr>
                <a:t>CONNECT</a:t>
              </a:r>
            </a:p>
          </p:txBody>
        </p:sp>
        <p:sp>
          <p:nvSpPr>
            <p:cNvPr id="55" name="TextBox 54"/>
            <p:cNvSpPr txBox="1"/>
            <p:nvPr/>
          </p:nvSpPr>
          <p:spPr>
            <a:xfrm>
              <a:off x="872014" y="6213017"/>
              <a:ext cx="7157220" cy="461805"/>
            </a:xfrm>
            <a:prstGeom prst="rect">
              <a:avLst/>
            </a:prstGeom>
            <a:noFill/>
          </p:spPr>
          <p:txBody>
            <a:bodyPr wrap="none">
              <a:spAutoFit/>
            </a:bodyPr>
            <a:lstStyle/>
            <a:p>
              <a:pPr>
                <a:defRPr/>
              </a:pPr>
              <a:r>
                <a:rPr lang="en-US" sz="2400" dirty="0">
                  <a:solidFill>
                    <a:srgbClr val="FFFFFF">
                      <a:lumMod val="75000"/>
                    </a:srgbClr>
                  </a:solidFill>
                  <a:cs typeface="Arial" pitchFamily="34" charset="0"/>
                </a:rPr>
                <a:t>The Center to Mobilize Early Childhood Knowledge</a:t>
              </a:r>
            </a:p>
          </p:txBody>
        </p:sp>
      </p:grpSp>
      <p:sp>
        <p:nvSpPr>
          <p:cNvPr id="21519" name="TextBox 22"/>
          <p:cNvSpPr txBox="1">
            <a:spLocks noChangeArrowheads="1"/>
          </p:cNvSpPr>
          <p:nvPr/>
        </p:nvSpPr>
        <p:spPr bwMode="auto">
          <a:xfrm>
            <a:off x="228600" y="6096000"/>
            <a:ext cx="83058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3600" b="1" dirty="0">
                <a:solidFill>
                  <a:srgbClr val="000000"/>
                </a:solidFill>
                <a:latin typeface="Calibri" pitchFamily="34" charset="0"/>
                <a:hlinkClick r:id="rId18"/>
              </a:rPr>
              <a:t>http</a:t>
            </a:r>
            <a:r>
              <a:rPr lang="en-US" sz="3600" b="1" dirty="0" smtClean="0">
                <a:solidFill>
                  <a:srgbClr val="000000"/>
                </a:solidFill>
                <a:latin typeface="Calibri" pitchFamily="34" charset="0"/>
                <a:hlinkClick r:id="rId18"/>
              </a:rPr>
              <a:t>://connect.fpg.unc.edu/</a:t>
            </a:r>
            <a:endParaRPr lang="en-US" sz="3600" b="1" dirty="0" smtClean="0">
              <a:solidFill>
                <a:srgbClr val="000000"/>
              </a:solidFill>
              <a:latin typeface="Calibri" pitchFamily="34" charset="0"/>
            </a:endParaRPr>
          </a:p>
          <a:p>
            <a:pPr eaLnBrk="1" fontAlgn="base" hangingPunct="1">
              <a:spcBef>
                <a:spcPct val="0"/>
              </a:spcBef>
              <a:spcAft>
                <a:spcPct val="0"/>
              </a:spcAft>
            </a:pPr>
            <a:endParaRPr lang="en-US" sz="2400" dirty="0">
              <a:solidFill>
                <a:srgbClr val="000000"/>
              </a:solidFill>
              <a:latin typeface="Calibri" pitchFamily="34" charset="0"/>
            </a:endParaRPr>
          </a:p>
          <a:p>
            <a:pPr eaLnBrk="1" fontAlgn="base" hangingPunct="1">
              <a:spcBef>
                <a:spcPct val="0"/>
              </a:spcBef>
              <a:spcAft>
                <a:spcPct val="0"/>
              </a:spcAft>
            </a:pPr>
            <a:endParaRPr lang="en-US" sz="2400" dirty="0">
              <a:solidFill>
                <a:srgbClr val="000000"/>
              </a:solidFill>
              <a:latin typeface="Calibri" pitchFamily="34" charset="0"/>
            </a:endParaRPr>
          </a:p>
        </p:txBody>
      </p:sp>
    </p:spTree>
    <p:custDataLst>
      <p:tags r:id="rId1"/>
    </p:custDataLst>
    <p:extLst>
      <p:ext uri="{BB962C8B-B14F-4D97-AF65-F5344CB8AC3E}">
        <p14:creationId xmlns:p14="http://schemas.microsoft.com/office/powerpoint/2010/main" val="485479254"/>
      </p:ext>
    </p:extLst>
  </p:cSld>
  <p:clrMapOvr>
    <a:masterClrMapping/>
  </p:clrMapOvr>
  <p:transition spd="med" advTm="17140">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latin typeface="Rockwell" pitchFamily="18" charset="0"/>
              </a:rPr>
              <a:t>Available Modules</a:t>
            </a:r>
            <a:endParaRPr lang="en-US" sz="4000" dirty="0">
              <a:latin typeface="Rockwell" pitchFamily="18" charset="0"/>
            </a:endParaRPr>
          </a:p>
        </p:txBody>
      </p:sp>
      <p:pic>
        <p:nvPicPr>
          <p:cNvPr id="3" name="Picture 2">
            <a:hlinkClick r:id="rId3" action="ppaction://hlinkfile"/>
          </p:cNvPr>
          <p:cNvPicPr/>
          <p:nvPr/>
        </p:nvPicPr>
        <p:blipFill>
          <a:blip r:embed="rId4" cstate="print">
            <a:duotone>
              <a:prstClr val="black"/>
              <a:srgbClr val="D9C3A5">
                <a:tint val="50000"/>
                <a:satMod val="180000"/>
              </a:srgbClr>
            </a:duotone>
          </a:blip>
          <a:srcRect l="26381" t="35571" r="46054" b="35570"/>
          <a:stretch>
            <a:fillRect/>
          </a:stretch>
        </p:blipFill>
        <p:spPr bwMode="auto">
          <a:xfrm>
            <a:off x="7010400" y="1300047"/>
            <a:ext cx="1905000" cy="21336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4" name="Picture 3">
            <a:hlinkClick r:id="rId5" action="ppaction://hlinkfile"/>
          </p:cNvPr>
          <p:cNvPicPr>
            <a:picLocks noChangeAspect="1" noChangeArrowheads="1"/>
          </p:cNvPicPr>
          <p:nvPr>
            <p:custDataLst>
              <p:tags r:id="rId1"/>
            </p:custDataLst>
          </p:nvPr>
        </p:nvPicPr>
        <p:blipFill>
          <a:blip r:embed="rId6" cstate="print"/>
          <a:srcRect l="5380" t="6035" r="3155" b="19511"/>
          <a:stretch>
            <a:fillRect/>
          </a:stretch>
        </p:blipFill>
        <p:spPr bwMode="auto">
          <a:xfrm>
            <a:off x="44478" y="1300047"/>
            <a:ext cx="1932709" cy="23622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Picture 1"/>
          <p:cNvPicPr>
            <a:picLocks noChangeAspect="1" noChangeArrowheads="1"/>
          </p:cNvPicPr>
          <p:nvPr/>
        </p:nvPicPr>
        <p:blipFill>
          <a:blip r:embed="rId7" cstate="print">
            <a:duotone>
              <a:prstClr val="black"/>
              <a:srgbClr val="D9C3A5">
                <a:tint val="50000"/>
                <a:satMod val="180000"/>
              </a:srgbClr>
            </a:duotone>
          </a:blip>
          <a:srcRect l="23529" t="38281" r="46628" b="29688"/>
          <a:stretch>
            <a:fillRect/>
          </a:stretch>
        </p:blipFill>
        <p:spPr bwMode="auto">
          <a:xfrm>
            <a:off x="2378514" y="1470103"/>
            <a:ext cx="2041086" cy="175259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Picture 2"/>
          <p:cNvPicPr>
            <a:picLocks noChangeAspect="1" noChangeArrowheads="1"/>
          </p:cNvPicPr>
          <p:nvPr/>
        </p:nvPicPr>
        <p:blipFill>
          <a:blip r:embed="rId8" cstate="print"/>
          <a:srcRect l="24971" t="53263" r="49375" b="20542"/>
          <a:stretch>
            <a:fillRect/>
          </a:stretch>
        </p:blipFill>
        <p:spPr bwMode="auto">
          <a:xfrm>
            <a:off x="4650819" y="1470103"/>
            <a:ext cx="2342854" cy="191382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2050" name="Picture 2"/>
          <p:cNvPicPr>
            <a:picLocks noChangeAspect="1" noChangeArrowheads="1"/>
          </p:cNvPicPr>
          <p:nvPr/>
        </p:nvPicPr>
        <p:blipFill>
          <a:blip r:embed="rId9" cstate="print"/>
          <a:srcRect l="31250" t="37500" r="48125" b="39063"/>
          <a:stretch>
            <a:fillRect/>
          </a:stretch>
        </p:blipFill>
        <p:spPr bwMode="auto">
          <a:xfrm>
            <a:off x="76200" y="3738447"/>
            <a:ext cx="2598420" cy="23622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9" name="Subtitle 2"/>
          <p:cNvSpPr txBox="1">
            <a:spLocks/>
          </p:cNvSpPr>
          <p:nvPr/>
        </p:nvSpPr>
        <p:spPr>
          <a:xfrm>
            <a:off x="2369230" y="3146502"/>
            <a:ext cx="2050370" cy="28714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a:noAutofit/>
          </a:bodyPr>
          <a:lstStyle/>
          <a:p>
            <a:pPr indent="-342900" algn="ctr">
              <a:spcBef>
                <a:spcPct val="20000"/>
              </a:spcBef>
              <a:defRPr/>
            </a:pPr>
            <a:r>
              <a:rPr lang="en-US" sz="1600" b="1" dirty="0" smtClean="0">
                <a:solidFill>
                  <a:schemeClr val="bg1"/>
                </a:solidFill>
                <a:latin typeface="Calibri" pitchFamily="34" charset="0"/>
              </a:rPr>
              <a:t>Module 2: Transition</a:t>
            </a:r>
            <a:endParaRPr lang="en-US" sz="1600" b="1" dirty="0">
              <a:solidFill>
                <a:schemeClr val="bg1"/>
              </a:solidFill>
              <a:latin typeface="Calibri" pitchFamily="34" charset="0"/>
            </a:endParaRPr>
          </a:p>
        </p:txBody>
      </p:sp>
      <p:sp>
        <p:nvSpPr>
          <p:cNvPr id="10" name="Subtitle 2"/>
          <p:cNvSpPr txBox="1">
            <a:spLocks/>
          </p:cNvSpPr>
          <p:nvPr/>
        </p:nvSpPr>
        <p:spPr>
          <a:xfrm>
            <a:off x="0" y="3128847"/>
            <a:ext cx="2133600" cy="533400"/>
          </a:xfrm>
          <a:prstGeom prst="rect">
            <a:avLst/>
          </a:prstGeom>
          <a:solidFill>
            <a:schemeClr val="accent1"/>
          </a:solidFill>
        </p:spPr>
        <p:style>
          <a:lnRef idx="2">
            <a:schemeClr val="accent3">
              <a:shade val="50000"/>
            </a:schemeClr>
          </a:lnRef>
          <a:fillRef idx="1">
            <a:schemeClr val="accent3"/>
          </a:fillRef>
          <a:effectRef idx="0">
            <a:schemeClr val="accent3"/>
          </a:effectRef>
          <a:fontRef idx="minor">
            <a:schemeClr val="lt1"/>
          </a:fontRef>
        </p:style>
        <p:txBody>
          <a:bodyPr>
            <a:noAutofit/>
          </a:bodyPr>
          <a:lstStyle/>
          <a:p>
            <a:pPr indent="-342900" algn="ctr">
              <a:spcBef>
                <a:spcPct val="20000"/>
              </a:spcBef>
              <a:defRPr/>
            </a:pPr>
            <a:r>
              <a:rPr lang="en-US" sz="1600" b="1" dirty="0" smtClean="0">
                <a:solidFill>
                  <a:schemeClr val="bg1"/>
                </a:solidFill>
                <a:latin typeface="Calibri" pitchFamily="34" charset="0"/>
              </a:rPr>
              <a:t>Module 1: Embedded Interventions</a:t>
            </a:r>
            <a:endParaRPr lang="en-US" sz="1600" b="1" dirty="0">
              <a:solidFill>
                <a:schemeClr val="bg1"/>
              </a:solidFill>
              <a:latin typeface="Calibri" pitchFamily="34" charset="0"/>
            </a:endParaRPr>
          </a:p>
        </p:txBody>
      </p:sp>
      <p:sp>
        <p:nvSpPr>
          <p:cNvPr id="11" name="Subtitle 2"/>
          <p:cNvSpPr txBox="1">
            <a:spLocks/>
          </p:cNvSpPr>
          <p:nvPr/>
        </p:nvSpPr>
        <p:spPr>
          <a:xfrm>
            <a:off x="4495800" y="2900247"/>
            <a:ext cx="2514600" cy="533400"/>
          </a:xfrm>
          <a:prstGeom prst="rect">
            <a:avLst/>
          </a:prstGeom>
          <a:solidFill>
            <a:schemeClr val="accent5"/>
          </a:solidFill>
        </p:spPr>
        <p:style>
          <a:lnRef idx="2">
            <a:schemeClr val="accent3">
              <a:shade val="50000"/>
            </a:schemeClr>
          </a:lnRef>
          <a:fillRef idx="1">
            <a:schemeClr val="accent3"/>
          </a:fillRef>
          <a:effectRef idx="0">
            <a:schemeClr val="accent3"/>
          </a:effectRef>
          <a:fontRef idx="minor">
            <a:schemeClr val="lt1"/>
          </a:fontRef>
        </p:style>
        <p:txBody>
          <a:bodyPr>
            <a:noAutofit/>
          </a:bodyPr>
          <a:lstStyle/>
          <a:p>
            <a:pPr indent="-342900" algn="ctr">
              <a:spcBef>
                <a:spcPct val="20000"/>
              </a:spcBef>
              <a:defRPr/>
            </a:pPr>
            <a:r>
              <a:rPr lang="en-US" sz="1600" b="1" dirty="0" smtClean="0">
                <a:solidFill>
                  <a:schemeClr val="bg1"/>
                </a:solidFill>
                <a:latin typeface="Calibri" pitchFamily="34" charset="0"/>
              </a:rPr>
              <a:t>Module 3: Communication for Collaboration</a:t>
            </a:r>
            <a:endParaRPr lang="en-US" sz="1600" b="1" dirty="0">
              <a:solidFill>
                <a:schemeClr val="bg1"/>
              </a:solidFill>
              <a:latin typeface="Calibri" pitchFamily="34" charset="0"/>
            </a:endParaRPr>
          </a:p>
        </p:txBody>
      </p:sp>
      <p:sp>
        <p:nvSpPr>
          <p:cNvPr id="12" name="Subtitle 2"/>
          <p:cNvSpPr txBox="1">
            <a:spLocks/>
          </p:cNvSpPr>
          <p:nvPr/>
        </p:nvSpPr>
        <p:spPr>
          <a:xfrm>
            <a:off x="7086600" y="2824047"/>
            <a:ext cx="1981200" cy="762000"/>
          </a:xfrm>
          <a:prstGeom prst="rect">
            <a:avLst/>
          </a:prstGeom>
          <a:solidFill>
            <a:schemeClr val="accent4"/>
          </a:solidFill>
        </p:spPr>
        <p:style>
          <a:lnRef idx="2">
            <a:schemeClr val="accent3">
              <a:shade val="50000"/>
            </a:schemeClr>
          </a:lnRef>
          <a:fillRef idx="1">
            <a:schemeClr val="accent3"/>
          </a:fillRef>
          <a:effectRef idx="0">
            <a:schemeClr val="accent3"/>
          </a:effectRef>
          <a:fontRef idx="minor">
            <a:schemeClr val="lt1"/>
          </a:fontRef>
        </p:style>
        <p:txBody>
          <a:bodyPr>
            <a:noAutofit/>
          </a:bodyPr>
          <a:lstStyle/>
          <a:p>
            <a:pPr algn="ctr">
              <a:spcBef>
                <a:spcPct val="20000"/>
              </a:spcBef>
              <a:defRPr/>
            </a:pPr>
            <a:r>
              <a:rPr lang="en-US" sz="1600" b="1" dirty="0" smtClean="0">
                <a:solidFill>
                  <a:schemeClr val="bg1"/>
                </a:solidFill>
                <a:latin typeface="Calibri" pitchFamily="34" charset="0"/>
              </a:rPr>
              <a:t>Module 4: Family-Professional Partnerships</a:t>
            </a:r>
            <a:endParaRPr lang="en-US" sz="1600" b="1" dirty="0">
              <a:solidFill>
                <a:schemeClr val="bg1"/>
              </a:solidFill>
              <a:latin typeface="Calibri" pitchFamily="34" charset="0"/>
            </a:endParaRPr>
          </a:p>
        </p:txBody>
      </p:sp>
      <p:sp>
        <p:nvSpPr>
          <p:cNvPr id="13" name="Subtitle 2"/>
          <p:cNvSpPr txBox="1">
            <a:spLocks/>
          </p:cNvSpPr>
          <p:nvPr/>
        </p:nvSpPr>
        <p:spPr>
          <a:xfrm>
            <a:off x="83820" y="5791200"/>
            <a:ext cx="2514600" cy="5334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oAutofit/>
          </a:bodyPr>
          <a:lstStyle/>
          <a:p>
            <a:pPr marR="0" lvl="0" algn="ctr" defTabSz="914400" rtl="0" eaLnBrk="1" fontAlgn="auto" latinLnBrk="0" hangingPunct="1">
              <a:lnSpc>
                <a:spcPct val="100000"/>
              </a:lnSpc>
              <a:spcBef>
                <a:spcPct val="20000"/>
              </a:spcBef>
              <a:spcAft>
                <a:spcPts val="0"/>
              </a:spcAft>
              <a:buClrTx/>
              <a:buSzTx/>
              <a:tabLst/>
              <a:defRPr/>
            </a:pPr>
            <a:r>
              <a:rPr kumimoji="0" lang="en-US" sz="1600" b="1" i="0" u="none" strike="noStrike" kern="1200" cap="none" spc="0" normalizeH="0" baseline="0" noProof="0" dirty="0" smtClean="0">
                <a:ln>
                  <a:noFill/>
                </a:ln>
                <a:solidFill>
                  <a:schemeClr val="bg1"/>
                </a:solidFill>
                <a:effectLst/>
                <a:uLnTx/>
                <a:uFillTx/>
                <a:latin typeface="Calibri" pitchFamily="34" charset="0"/>
              </a:rPr>
              <a:t>Module 5: Assistive Technology Interventions</a:t>
            </a:r>
            <a:endParaRPr kumimoji="0" lang="en-US" sz="1600" b="1" i="0" u="none" strike="noStrike" kern="1200" cap="none" spc="0" normalizeH="0" baseline="0" noProof="0" dirty="0">
              <a:ln>
                <a:noFill/>
              </a:ln>
              <a:solidFill>
                <a:schemeClr val="bg1"/>
              </a:solidFill>
              <a:effectLst/>
              <a:uLnTx/>
              <a:uFillTx/>
              <a:latin typeface="Calibri" pitchFamily="34" charset="0"/>
            </a:endParaRPr>
          </a:p>
        </p:txBody>
      </p:sp>
      <p:grpSp>
        <p:nvGrpSpPr>
          <p:cNvPr id="8" name="Group 7"/>
          <p:cNvGrpSpPr/>
          <p:nvPr/>
        </p:nvGrpSpPr>
        <p:grpSpPr>
          <a:xfrm>
            <a:off x="2750820" y="3886200"/>
            <a:ext cx="2514600" cy="2362200"/>
            <a:chOff x="5410200" y="3352800"/>
            <a:chExt cx="2514600" cy="2362200"/>
          </a:xfrm>
        </p:grpSpPr>
        <p:pic>
          <p:nvPicPr>
            <p:cNvPr id="5" name="Picture 4" descr="Screen Clipping"/>
            <p:cNvPicPr>
              <a:picLocks noChangeAspect="1"/>
            </p:cNvPicPr>
            <p:nvPr/>
          </p:nvPicPr>
          <p:blipFill>
            <a:blip r:embed="rId10" cstate="print">
              <a:extLst/>
            </a:blip>
            <a:srcRect l="16667" r="11905"/>
            <a:stretch>
              <a:fillRect/>
            </a:stretch>
          </p:blipFill>
          <p:spPr>
            <a:xfrm>
              <a:off x="5410200" y="3352800"/>
              <a:ext cx="2438400" cy="234020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4" name="Subtitle 2"/>
            <p:cNvSpPr txBox="1">
              <a:spLocks/>
            </p:cNvSpPr>
            <p:nvPr/>
          </p:nvSpPr>
          <p:spPr>
            <a:xfrm>
              <a:off x="5410200" y="5334000"/>
              <a:ext cx="2514600" cy="381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noAutofit/>
            </a:bodyPr>
            <a:lstStyle/>
            <a:p>
              <a:pPr marR="0" lvl="0" algn="ctr" defTabSz="914400" rtl="0" eaLnBrk="1" fontAlgn="auto" latinLnBrk="0" hangingPunct="1">
                <a:lnSpc>
                  <a:spcPct val="100000"/>
                </a:lnSpc>
                <a:spcBef>
                  <a:spcPct val="20000"/>
                </a:spcBef>
                <a:spcAft>
                  <a:spcPts val="0"/>
                </a:spcAft>
                <a:buClrTx/>
                <a:buSzTx/>
                <a:tabLst/>
                <a:defRPr/>
              </a:pPr>
              <a:r>
                <a:rPr kumimoji="0" lang="en-US" sz="1600" b="1" i="0" u="none" strike="noStrike" kern="1200" cap="none" spc="0" normalizeH="0" baseline="0" noProof="0" dirty="0" smtClean="0">
                  <a:ln>
                    <a:noFill/>
                  </a:ln>
                  <a:solidFill>
                    <a:schemeClr val="bg1"/>
                  </a:solidFill>
                  <a:effectLst/>
                  <a:uLnTx/>
                  <a:uFillTx/>
                  <a:latin typeface="Calibri" pitchFamily="34" charset="0"/>
                </a:rPr>
                <a:t>Module 6: Dialogic Reading</a:t>
              </a:r>
              <a:endParaRPr kumimoji="0" lang="en-US" sz="1600" b="1" i="0" u="none" strike="noStrike" kern="1200" cap="none" spc="0" normalizeH="0" baseline="0" noProof="0" dirty="0">
                <a:ln>
                  <a:noFill/>
                </a:ln>
                <a:solidFill>
                  <a:schemeClr val="bg1"/>
                </a:solidFill>
                <a:effectLst/>
                <a:uLnTx/>
                <a:uFillTx/>
                <a:latin typeface="Calibri" pitchFamily="34" charset="0"/>
              </a:endParaRPr>
            </a:p>
          </p:txBody>
        </p:sp>
      </p:grpSp>
      <p:grpSp>
        <p:nvGrpSpPr>
          <p:cNvPr id="24" name="Group 23"/>
          <p:cNvGrpSpPr/>
          <p:nvPr/>
        </p:nvGrpSpPr>
        <p:grpSpPr>
          <a:xfrm>
            <a:off x="5265418" y="3837268"/>
            <a:ext cx="3167892" cy="2487331"/>
            <a:chOff x="5457940" y="3827080"/>
            <a:chExt cx="2816268" cy="2399329"/>
          </a:xfrm>
          <a:noFill/>
        </p:grpSpPr>
        <p:sp>
          <p:nvSpPr>
            <p:cNvPr id="21" name="Rectangle 20"/>
            <p:cNvSpPr/>
            <p:nvPr/>
          </p:nvSpPr>
          <p:spPr>
            <a:xfrm>
              <a:off x="5562600" y="3895493"/>
              <a:ext cx="2590800" cy="2330916"/>
            </a:xfrm>
            <a:prstGeom prst="rect">
              <a:avLst/>
            </a:prstGeom>
            <a:grpFill/>
            <a:ln w="952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3"/>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7017" t="20323" r="39252" b="34851"/>
            <a:stretch/>
          </p:blipFill>
          <p:spPr bwMode="auto">
            <a:xfrm>
              <a:off x="5457940" y="3827080"/>
              <a:ext cx="2036828" cy="1522561"/>
            </a:xfrm>
            <a:prstGeom prst="ellipse">
              <a:avLst/>
            </a:prstGeom>
            <a:grpFill/>
            <a:ln w="9525">
              <a:solidFill>
                <a:schemeClr val="tx1"/>
              </a:solidFill>
              <a:miter lim="800000"/>
              <a:headEnd/>
              <a:tailEnd/>
            </a:ln>
            <a:effectLst>
              <a:softEdge rad="112500"/>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20377" t="16545" r="39652" b="29867"/>
            <a:stretch/>
          </p:blipFill>
          <p:spPr bwMode="auto">
            <a:xfrm>
              <a:off x="6484616" y="4501114"/>
              <a:ext cx="1789592" cy="1349609"/>
            </a:xfrm>
            <a:prstGeom prst="ellipse">
              <a:avLst/>
            </a:prstGeom>
            <a:grpFill/>
            <a:ln w="9525">
              <a:solidFill>
                <a:schemeClr val="tx1"/>
              </a:solidFill>
              <a:miter lim="800000"/>
              <a:headEnd/>
              <a:tailEnd/>
            </a:ln>
            <a:effectLst>
              <a:softEdge rad="112500"/>
            </a:effectLst>
            <a:extLs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6" name="Subtitle 2"/>
          <p:cNvSpPr txBox="1">
            <a:spLocks/>
          </p:cNvSpPr>
          <p:nvPr/>
        </p:nvSpPr>
        <p:spPr>
          <a:xfrm>
            <a:off x="5410200" y="5562601"/>
            <a:ext cx="2895600" cy="838199"/>
          </a:xfrm>
          <a:prstGeom prst="rect">
            <a:avLst/>
          </a:prstGeom>
          <a:solidFill>
            <a:schemeClr val="bg2">
              <a:lumMod val="50000"/>
            </a:schemeClr>
          </a:solidFill>
        </p:spPr>
        <p:style>
          <a:lnRef idx="2">
            <a:schemeClr val="accent6">
              <a:shade val="50000"/>
            </a:schemeClr>
          </a:lnRef>
          <a:fillRef idx="1">
            <a:schemeClr val="accent6"/>
          </a:fillRef>
          <a:effectRef idx="0">
            <a:schemeClr val="accent6"/>
          </a:effectRef>
          <a:fontRef idx="minor">
            <a:schemeClr val="lt1"/>
          </a:fontRef>
        </p:style>
        <p:txBody>
          <a:bodyPr>
            <a:noAutofit/>
          </a:bodyPr>
          <a:lstStyle/>
          <a:p>
            <a:pPr marR="0" lvl="0" algn="ctr" defTabSz="914400" rtl="0" eaLnBrk="1" fontAlgn="auto" latinLnBrk="0" hangingPunct="1">
              <a:lnSpc>
                <a:spcPct val="100000"/>
              </a:lnSpc>
              <a:spcBef>
                <a:spcPct val="20000"/>
              </a:spcBef>
              <a:spcAft>
                <a:spcPts val="0"/>
              </a:spcAft>
              <a:buClrTx/>
              <a:buSzTx/>
              <a:tabLst/>
              <a:defRPr/>
            </a:pPr>
            <a:r>
              <a:rPr kumimoji="0" lang="en-US" sz="1600" b="1" i="0" u="none" strike="noStrike" kern="1200" cap="none" spc="0" normalizeH="0" baseline="0" noProof="0" dirty="0" smtClean="0">
                <a:ln>
                  <a:noFill/>
                </a:ln>
                <a:solidFill>
                  <a:schemeClr val="bg1"/>
                </a:solidFill>
                <a:effectLst/>
                <a:uLnTx/>
                <a:uFillTx/>
                <a:latin typeface="Calibri" pitchFamily="34" charset="0"/>
              </a:rPr>
              <a:t>Module 7: Tiered Instruction (Social emotional</a:t>
            </a:r>
            <a:r>
              <a:rPr kumimoji="0" lang="en-US" sz="1600" b="1" i="0" u="none" strike="noStrike" kern="1200" cap="none" spc="0" normalizeH="0" noProof="0" dirty="0" smtClean="0">
                <a:ln>
                  <a:noFill/>
                </a:ln>
                <a:solidFill>
                  <a:schemeClr val="bg1"/>
                </a:solidFill>
                <a:effectLst/>
                <a:uLnTx/>
                <a:uFillTx/>
                <a:latin typeface="Calibri" pitchFamily="34" charset="0"/>
              </a:rPr>
              <a:t> development &amp; Academic learning)</a:t>
            </a:r>
            <a:endParaRPr kumimoji="0" lang="en-US" sz="1600" b="1" i="0" u="none" strike="noStrike" kern="1200" cap="none" spc="0" normalizeH="0" baseline="0" noProof="0" dirty="0">
              <a:ln>
                <a:noFill/>
              </a:ln>
              <a:solidFill>
                <a:schemeClr val="bg1"/>
              </a:solidFill>
              <a:effectLst/>
              <a:uLnTx/>
              <a:uFillTx/>
              <a:latin typeface="Calibri" pitchFamily="34" charset="0"/>
            </a:endParaRPr>
          </a:p>
        </p:txBody>
      </p:sp>
    </p:spTree>
    <p:extLst>
      <p:ext uri="{BB962C8B-B14F-4D97-AF65-F5344CB8AC3E}">
        <p14:creationId xmlns:p14="http://schemas.microsoft.com/office/powerpoint/2010/main" val="3172774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1" name="Picture 5"/>
          <p:cNvPicPr>
            <a:picLocks noChangeAspect="1" noChangeArrowheads="1"/>
          </p:cNvPicPr>
          <p:nvPr/>
        </p:nvPicPr>
        <p:blipFill>
          <a:blip r:embed="rId2" cstate="print">
            <a:duotone>
              <a:schemeClr val="accent4">
                <a:shade val="45000"/>
                <a:satMod val="135000"/>
              </a:schemeClr>
              <a:prstClr val="white"/>
            </a:duotone>
          </a:blip>
          <a:srcRect/>
          <a:stretch>
            <a:fillRect/>
          </a:stretch>
        </p:blipFill>
        <p:spPr bwMode="auto">
          <a:xfrm>
            <a:off x="3943527" y="183417"/>
            <a:ext cx="4983162" cy="5867400"/>
          </a:xfrm>
          <a:prstGeom prst="rect">
            <a:avLst/>
          </a:prstGeom>
          <a:noFill/>
          <a:ln w="9525">
            <a:noFill/>
            <a:miter lim="800000"/>
            <a:headEnd/>
            <a:tailEnd/>
          </a:ln>
          <a:effectLst/>
        </p:spPr>
      </p:pic>
      <p:sp>
        <p:nvSpPr>
          <p:cNvPr id="39942" name="Content Placeholder 4"/>
          <p:cNvSpPr>
            <a:spLocks/>
          </p:cNvSpPr>
          <p:nvPr/>
        </p:nvSpPr>
        <p:spPr bwMode="auto">
          <a:xfrm>
            <a:off x="-8467" y="4495800"/>
            <a:ext cx="6096000" cy="1371600"/>
          </a:xfrm>
          <a:prstGeom prst="rect">
            <a:avLst/>
          </a:prstGeom>
          <a:noFill/>
          <a:ln w="9525">
            <a:noFill/>
            <a:miter lim="800000"/>
            <a:headEnd/>
            <a:tailEnd/>
          </a:ln>
        </p:spPr>
        <p:txBody>
          <a:bodyPr/>
          <a:lstStyle/>
          <a:p>
            <a:pPr marL="273050" indent="-273050" algn="ctr">
              <a:spcBef>
                <a:spcPct val="20000"/>
              </a:spcBef>
              <a:buClr>
                <a:srgbClr val="558ED5"/>
              </a:buClr>
              <a:buSzPct val="85000"/>
              <a:buFont typeface="Wingdings" pitchFamily="2" charset="2"/>
              <a:buNone/>
              <a:defRPr/>
            </a:pPr>
            <a:r>
              <a:rPr lang="en-US" sz="4400" dirty="0" smtClean="0">
                <a:solidFill>
                  <a:srgbClr val="7F8FA9"/>
                </a:solidFill>
                <a:latin typeface="Britannic Bold" pitchFamily="34" charset="0"/>
              </a:rPr>
              <a:t>Questions</a:t>
            </a:r>
            <a:endParaRPr lang="en-US" sz="4400" dirty="0">
              <a:solidFill>
                <a:srgbClr val="7F8FA9"/>
              </a:solidFill>
              <a:latin typeface="Britannic Bold" pitchFamily="34" charset="0"/>
            </a:endParaRPr>
          </a:p>
        </p:txBody>
      </p:sp>
      <p:cxnSp>
        <p:nvCxnSpPr>
          <p:cNvPr id="5" name="Elbow Connector 4"/>
          <p:cNvCxnSpPr/>
          <p:nvPr/>
        </p:nvCxnSpPr>
        <p:spPr>
          <a:xfrm rot="5400000">
            <a:off x="3022071" y="1979789"/>
            <a:ext cx="3352800" cy="1447800"/>
          </a:xfrm>
          <a:prstGeom prst="bentConnector3">
            <a:avLst>
              <a:gd name="adj1" fmla="val 519"/>
            </a:avLst>
          </a:prstGeom>
          <a:ln w="57150" cap="rnd">
            <a:solidFill>
              <a:schemeClr val="accent4"/>
            </a:solidFill>
            <a:prstDash val="sysDot"/>
            <a:tailEnd type="ova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0" y="5867400"/>
            <a:ext cx="9144000" cy="990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6207760"/>
            <a:ext cx="3200400" cy="497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 7"/>
          <p:cNvGrpSpPr/>
          <p:nvPr/>
        </p:nvGrpSpPr>
        <p:grpSpPr>
          <a:xfrm>
            <a:off x="76200" y="5867400"/>
            <a:ext cx="3581400" cy="971094"/>
            <a:chOff x="727568" y="4898538"/>
            <a:chExt cx="3581400" cy="971094"/>
          </a:xfrm>
        </p:grpSpPr>
        <p:sp>
          <p:nvSpPr>
            <p:cNvPr id="9" name="TextBox 8"/>
            <p:cNvSpPr txBox="1"/>
            <p:nvPr/>
          </p:nvSpPr>
          <p:spPr>
            <a:xfrm>
              <a:off x="871335" y="5035898"/>
              <a:ext cx="3361433" cy="769441"/>
            </a:xfrm>
            <a:prstGeom prst="rect">
              <a:avLst/>
            </a:prstGeom>
            <a:noFill/>
          </p:spPr>
          <p:txBody>
            <a:bodyPr wrap="none" rtlCol="0">
              <a:spAutoFit/>
            </a:bodyPr>
            <a:lstStyle/>
            <a:p>
              <a:r>
                <a:rPr lang="en-US" sz="4400" b="1" dirty="0" smtClean="0">
                  <a:solidFill>
                    <a:srgbClr val="297FD5">
                      <a:lumMod val="75000"/>
                    </a:srgbClr>
                  </a:solidFill>
                  <a:latin typeface="Rockwell" pitchFamily="18" charset="0"/>
                  <a:cs typeface="Narkisim" pitchFamily="34" charset="-79"/>
                </a:rPr>
                <a:t>SCRIPT-NC</a:t>
              </a:r>
              <a:endParaRPr lang="en-US" sz="4400" b="1" dirty="0">
                <a:solidFill>
                  <a:srgbClr val="297FD5">
                    <a:lumMod val="75000"/>
                  </a:srgbClr>
                </a:solidFill>
                <a:latin typeface="Rockwell" pitchFamily="18" charset="0"/>
                <a:cs typeface="Narkisim" pitchFamily="34" charset="-79"/>
              </a:endParaRPr>
            </a:p>
          </p:txBody>
        </p:sp>
        <p:sp>
          <p:nvSpPr>
            <p:cNvPr id="10" name="Rectangle 9"/>
            <p:cNvSpPr/>
            <p:nvPr/>
          </p:nvSpPr>
          <p:spPr>
            <a:xfrm>
              <a:off x="727568" y="5638800"/>
              <a:ext cx="3581400" cy="230832"/>
            </a:xfrm>
            <a:prstGeom prst="rect">
              <a:avLst/>
            </a:prstGeom>
          </p:spPr>
          <p:txBody>
            <a:bodyPr wrap="square">
              <a:spAutoFit/>
            </a:bodyPr>
            <a:lstStyle/>
            <a:p>
              <a:pPr algn="ctr"/>
              <a:r>
                <a:rPr lang="en-US" sz="900" dirty="0" smtClean="0">
                  <a:solidFill>
                    <a:srgbClr val="9D90A0">
                      <a:lumMod val="75000"/>
                    </a:srgbClr>
                  </a:solidFill>
                  <a:latin typeface="Perpetua" pitchFamily="18" charset="0"/>
                  <a:ea typeface="Batang" pitchFamily="18" charset="-127"/>
                  <a:cs typeface="Iskoola Pota" pitchFamily="34" charset="0"/>
                </a:rPr>
                <a:t>Supporting Change and Reform in </a:t>
              </a:r>
              <a:r>
                <a:rPr lang="en-US" sz="900" dirty="0" err="1" smtClean="0">
                  <a:solidFill>
                    <a:srgbClr val="9D90A0">
                      <a:lumMod val="75000"/>
                    </a:srgbClr>
                  </a:solidFill>
                  <a:latin typeface="Perpetua" pitchFamily="18" charset="0"/>
                  <a:ea typeface="Batang" pitchFamily="18" charset="-127"/>
                  <a:cs typeface="Iskoola Pota" pitchFamily="34" charset="0"/>
                </a:rPr>
                <a:t>Preservice</a:t>
              </a:r>
              <a:r>
                <a:rPr lang="en-US" sz="900" dirty="0" smtClean="0">
                  <a:solidFill>
                    <a:srgbClr val="9D90A0">
                      <a:lumMod val="75000"/>
                    </a:srgbClr>
                  </a:solidFill>
                  <a:latin typeface="Perpetua" pitchFamily="18" charset="0"/>
                  <a:ea typeface="Batang" pitchFamily="18" charset="-127"/>
                  <a:cs typeface="Iskoola Pota" pitchFamily="34" charset="0"/>
                </a:rPr>
                <a:t> Teaching in North Carolina </a:t>
              </a:r>
              <a:endParaRPr lang="en-US" sz="900" dirty="0">
                <a:solidFill>
                  <a:srgbClr val="9D90A0">
                    <a:lumMod val="75000"/>
                  </a:srgbClr>
                </a:solidFill>
                <a:latin typeface="Perpetua" pitchFamily="18" charset="0"/>
                <a:ea typeface="Batang" pitchFamily="18" charset="-127"/>
                <a:cs typeface="Iskoola Pota" pitchFamily="34" charset="0"/>
              </a:endParaRPr>
            </a:p>
          </p:txBody>
        </p:sp>
        <p:grpSp>
          <p:nvGrpSpPr>
            <p:cNvPr id="11" name="Group 10"/>
            <p:cNvGrpSpPr/>
            <p:nvPr/>
          </p:nvGrpSpPr>
          <p:grpSpPr>
            <a:xfrm rot="643092">
              <a:off x="2015011" y="4898538"/>
              <a:ext cx="510088" cy="337680"/>
              <a:chOff x="5551022" y="2140959"/>
              <a:chExt cx="510088" cy="337680"/>
            </a:xfrm>
          </p:grpSpPr>
          <p:sp>
            <p:nvSpPr>
              <p:cNvPr id="12" name="Can 11"/>
              <p:cNvSpPr/>
              <p:nvPr/>
            </p:nvSpPr>
            <p:spPr>
              <a:xfrm>
                <a:off x="5637675" y="2307897"/>
                <a:ext cx="291015" cy="161237"/>
              </a:xfrm>
              <a:prstGeom prst="can">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Parallelogram 12"/>
              <p:cNvSpPr/>
              <p:nvPr/>
            </p:nvSpPr>
            <p:spPr>
              <a:xfrm rot="642064">
                <a:off x="5551022" y="2140959"/>
                <a:ext cx="510088" cy="234203"/>
              </a:xfrm>
              <a:prstGeom prst="parallelogram">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4" name="Straight Connector 13"/>
              <p:cNvCxnSpPr/>
              <p:nvPr/>
            </p:nvCxnSpPr>
            <p:spPr>
              <a:xfrm flipH="1">
                <a:off x="6019800" y="2289923"/>
                <a:ext cx="80" cy="112516"/>
              </a:xfrm>
              <a:prstGeom prst="line">
                <a:avLst/>
              </a:prstGeom>
              <a:solidFill>
                <a:schemeClr val="accent3">
                  <a:lumMod val="40000"/>
                  <a:lumOff val="60000"/>
                </a:schemeClr>
              </a:solidFill>
              <a:ln w="12700">
                <a:solidFill>
                  <a:schemeClr val="accent3">
                    <a:lumMod val="40000"/>
                    <a:lumOff val="60000"/>
                  </a:schemeClr>
                </a:solidFill>
              </a:ln>
              <a:effectLst>
                <a:outerShdw blurRad="40000" dist="20000" dir="5400000" rotWithShape="0">
                  <a:srgbClr val="000000">
                    <a:alpha val="0"/>
                  </a:srgbClr>
                </a:outerShdw>
              </a:effectLst>
            </p:spPr>
            <p:style>
              <a:lnRef idx="2">
                <a:schemeClr val="accent3"/>
              </a:lnRef>
              <a:fillRef idx="0">
                <a:schemeClr val="accent3"/>
              </a:fillRef>
              <a:effectRef idx="1">
                <a:schemeClr val="accent3"/>
              </a:effectRef>
              <a:fontRef idx="minor">
                <a:schemeClr val="tx1"/>
              </a:fontRef>
            </p:style>
          </p:cxnSp>
          <p:sp>
            <p:nvSpPr>
              <p:cNvPr id="15" name="Isosceles Triangle 14"/>
              <p:cNvSpPr/>
              <p:nvPr/>
            </p:nvSpPr>
            <p:spPr>
              <a:xfrm>
                <a:off x="5995252" y="2376605"/>
                <a:ext cx="49095" cy="102034"/>
              </a:xfrm>
              <a:prstGeom prst="triangl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spTree>
    <p:extLst>
      <p:ext uri="{BB962C8B-B14F-4D97-AF65-F5344CB8AC3E}">
        <p14:creationId xmlns:p14="http://schemas.microsoft.com/office/powerpoint/2010/main" val="41113693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0" y="5867400"/>
            <a:ext cx="9144000" cy="990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930152"/>
            <a:ext cx="2819399" cy="927847"/>
          </a:xfrm>
          <a:prstGeom prst="rect">
            <a:avLst/>
          </a:prstGeom>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6162935"/>
            <a:ext cx="3200400" cy="497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Rectangle 28"/>
          <p:cNvSpPr/>
          <p:nvPr/>
        </p:nvSpPr>
        <p:spPr>
          <a:xfrm flipH="1">
            <a:off x="8401050" y="3810000"/>
            <a:ext cx="304800" cy="676275"/>
          </a:xfrm>
          <a:prstGeom prst="rect">
            <a:avLst/>
          </a:prstGeom>
          <a:noFill/>
          <a:ln w="31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p:nvSpPr>
        <p:spPr>
          <a:xfrm flipH="1">
            <a:off x="8229600" y="4329111"/>
            <a:ext cx="304800" cy="67627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Rectangle 32"/>
          <p:cNvSpPr/>
          <p:nvPr/>
        </p:nvSpPr>
        <p:spPr>
          <a:xfrm flipH="1">
            <a:off x="8382000" y="4800600"/>
            <a:ext cx="466725" cy="9144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Content Placeholder 3"/>
          <p:cNvSpPr txBox="1">
            <a:spLocks/>
          </p:cNvSpPr>
          <p:nvPr/>
        </p:nvSpPr>
        <p:spPr>
          <a:xfrm>
            <a:off x="185737" y="1189037"/>
            <a:ext cx="4462463" cy="513556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514350" indent="-514350" algn="l">
              <a:buFont typeface="+mj-lt"/>
              <a:buAutoNum type="arabicPeriod"/>
            </a:pPr>
            <a:r>
              <a:rPr lang="en-US" dirty="0" smtClean="0">
                <a:solidFill>
                  <a:prstClr val="black">
                    <a:tint val="75000"/>
                  </a:prstClr>
                </a:solidFill>
                <a:latin typeface="Rockwell" pitchFamily="18" charset="0"/>
              </a:rPr>
              <a:t>Partner with community college faculty to identify, assess, and reconstruct key courses to incorporate research-based inclusion practices.</a:t>
            </a:r>
          </a:p>
          <a:p>
            <a:pPr algn="l"/>
            <a:endParaRPr lang="en-US" dirty="0" smtClean="0">
              <a:solidFill>
                <a:prstClr val="black">
                  <a:tint val="75000"/>
                </a:prstClr>
              </a:solidFill>
              <a:latin typeface="Rockwell" pitchFamily="18" charset="0"/>
            </a:endParaRPr>
          </a:p>
          <a:p>
            <a:pPr algn="l"/>
            <a:endParaRPr lang="en-US" dirty="0">
              <a:solidFill>
                <a:prstClr val="black">
                  <a:tint val="75000"/>
                </a:prstClr>
              </a:solidFill>
              <a:latin typeface="Rockwell" pitchFamily="18" charset="0"/>
            </a:endParaRPr>
          </a:p>
        </p:txBody>
      </p:sp>
      <p:sp>
        <p:nvSpPr>
          <p:cNvPr id="4" name="Title 3"/>
          <p:cNvSpPr>
            <a:spLocks noGrp="1"/>
          </p:cNvSpPr>
          <p:nvPr>
            <p:ph type="title"/>
          </p:nvPr>
        </p:nvSpPr>
        <p:spPr>
          <a:xfrm>
            <a:off x="-31295" y="-76200"/>
            <a:ext cx="9175295" cy="1143000"/>
          </a:xfrm>
          <a:solidFill>
            <a:schemeClr val="accent1">
              <a:lumMod val="75000"/>
            </a:schemeClr>
          </a:solidFill>
        </p:spPr>
        <p:txBody>
          <a:bodyPr/>
          <a:lstStyle/>
          <a:p>
            <a:r>
              <a:rPr lang="en-US" dirty="0" smtClean="0">
                <a:solidFill>
                  <a:schemeClr val="bg1"/>
                </a:solidFill>
                <a:latin typeface="Rockwell" panose="02060603020205020403" pitchFamily="18" charset="0"/>
              </a:rPr>
              <a:t>Objectives</a:t>
            </a:r>
            <a:endParaRPr lang="en-US" dirty="0">
              <a:solidFill>
                <a:schemeClr val="bg1"/>
              </a:solidFill>
              <a:latin typeface="Rockwell" panose="02060603020205020403" pitchFamily="18" charset="0"/>
            </a:endParaRPr>
          </a:p>
        </p:txBody>
      </p:sp>
      <p:pic>
        <p:nvPicPr>
          <p:cNvPr id="12" name="Picture 2" descr="ON-SITE11xx"/>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81732" y="1204118"/>
            <a:ext cx="3856107" cy="2514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230296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581"/>
            <a:ext cx="8915400" cy="1116012"/>
          </a:xfrm>
        </p:spPr>
        <p:txBody>
          <a:bodyPr/>
          <a:lstStyle/>
          <a:p>
            <a:r>
              <a:rPr lang="en-US" dirty="0" smtClean="0">
                <a:solidFill>
                  <a:schemeClr val="bg1"/>
                </a:solidFill>
                <a:latin typeface="Rockwell" panose="02060603020205020403" pitchFamily="18" charset="0"/>
              </a:rPr>
              <a:t>SCRIPT-NC supports for next steps</a:t>
            </a:r>
            <a:endParaRPr lang="en-US" dirty="0">
              <a:solidFill>
                <a:schemeClr val="bg1"/>
              </a:solidFill>
              <a:latin typeface="Rockwell" panose="02060603020205020403" pitchFamily="18" charset="0"/>
            </a:endParaRPr>
          </a:p>
        </p:txBody>
      </p:sp>
      <p:sp>
        <p:nvSpPr>
          <p:cNvPr id="8" name="Text Box 7"/>
          <p:cNvSpPr txBox="1"/>
          <p:nvPr/>
        </p:nvSpPr>
        <p:spPr>
          <a:xfrm>
            <a:off x="2583180" y="5803265"/>
            <a:ext cx="4561205" cy="1179830"/>
          </a:xfrm>
          <a:prstGeom prst="rect">
            <a:avLst/>
          </a:prstGeom>
          <a:noFill/>
          <a:ln w="6350">
            <a:noFill/>
          </a:ln>
          <a:effectLst/>
        </p:spPr>
        <p:txBody>
          <a:bodyPr rot="0" spcFirstLastPara="0" vert="horz" wrap="square" lIns="0" tIns="91440" rIns="0" bIns="91440" numCol="1" spcCol="0" rtlCol="0" fromWordArt="0" anchor="t" anchorCtr="0" forceAA="0" compatLnSpc="1">
            <a:prstTxWarp prst="textNoShape">
              <a:avLst/>
            </a:prstTxWarp>
            <a:noAutofit/>
          </a:bodyPr>
          <a:lstStyle/>
          <a:p>
            <a:pPr algn="ctr">
              <a:lnSpc>
                <a:spcPct val="125000"/>
              </a:lnSpc>
              <a:spcAft>
                <a:spcPts val="1000"/>
              </a:spcAft>
            </a:pPr>
            <a:r>
              <a:rPr lang="en-US" sz="1400" b="1">
                <a:solidFill>
                  <a:srgbClr val="1F497D"/>
                </a:solidFill>
                <a:latin typeface="Calibri"/>
                <a:ea typeface="Times New Roman"/>
                <a:cs typeface="Times New Roman"/>
              </a:rPr>
              <a:t>November 6, 12:00 – 1:00 </a:t>
            </a:r>
            <a:endParaRPr lang="en-US" sz="1100" i="1">
              <a:solidFill>
                <a:srgbClr val="000000"/>
              </a:solidFill>
              <a:latin typeface="Calibri"/>
              <a:ea typeface="Times New Roman"/>
              <a:cs typeface="Times New Roman"/>
            </a:endParaRPr>
          </a:p>
          <a:p>
            <a:pPr algn="ctr">
              <a:lnSpc>
                <a:spcPct val="125000"/>
              </a:lnSpc>
              <a:spcAft>
                <a:spcPts val="1000"/>
              </a:spcAft>
            </a:pPr>
            <a:r>
              <a:rPr lang="en-US" sz="1400" b="1">
                <a:solidFill>
                  <a:srgbClr val="1F497D"/>
                </a:solidFill>
                <a:latin typeface="Calibri"/>
                <a:ea typeface="Times New Roman"/>
                <a:cs typeface="Times New Roman"/>
              </a:rPr>
              <a:t>Topic: Creative Activities</a:t>
            </a:r>
            <a:endParaRPr lang="en-US" sz="1100" i="1">
              <a:solidFill>
                <a:srgbClr val="000000"/>
              </a:solidFill>
              <a:latin typeface="Calibri"/>
              <a:ea typeface="Times New Roman"/>
              <a:cs typeface="Times New Roman"/>
            </a:endParaRPr>
          </a:p>
        </p:txBody>
      </p:sp>
      <p:sp>
        <p:nvSpPr>
          <p:cNvPr id="6" name="Rectangle 9"/>
          <p:cNvSpPr>
            <a:spLocks noChangeArrowheads="1"/>
          </p:cNvSpPr>
          <p:nvPr/>
        </p:nvSpPr>
        <p:spPr bwMode="auto">
          <a:xfrm>
            <a:off x="0" y="14097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prstClr val="black"/>
              </a:solidFill>
            </a:endParaRPr>
          </a:p>
        </p:txBody>
      </p:sp>
      <p:sp>
        <p:nvSpPr>
          <p:cNvPr id="9" name="Rectangle 10"/>
          <p:cNvSpPr>
            <a:spLocks noChangeArrowheads="1"/>
          </p:cNvSpPr>
          <p:nvPr/>
        </p:nvSpPr>
        <p:spPr bwMode="auto">
          <a:xfrm>
            <a:off x="76200" y="29051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n-US" altLang="en-US" smtClean="0">
              <a:solidFill>
                <a:prstClr val="black"/>
              </a:solidFill>
              <a:cs typeface="Arial" pitchFamily="34" charset="0"/>
            </a:endParaRPr>
          </a:p>
        </p:txBody>
      </p:sp>
      <p:sp>
        <p:nvSpPr>
          <p:cNvPr id="10" name="Rectangle 12"/>
          <p:cNvSpPr>
            <a:spLocks noChangeArrowheads="1"/>
          </p:cNvSpPr>
          <p:nvPr/>
        </p:nvSpPr>
        <p:spPr bwMode="auto">
          <a:xfrm>
            <a:off x="0" y="29051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n-US" altLang="en-US" smtClean="0">
              <a:solidFill>
                <a:prstClr val="black"/>
              </a:solidFill>
              <a:cs typeface="Arial" pitchFamily="34" charset="0"/>
            </a:endParaRPr>
          </a:p>
        </p:txBody>
      </p:sp>
      <p:sp>
        <p:nvSpPr>
          <p:cNvPr id="16" name="Rectangle 15"/>
          <p:cNvSpPr/>
          <p:nvPr/>
        </p:nvSpPr>
        <p:spPr>
          <a:xfrm>
            <a:off x="-35511" y="5894180"/>
            <a:ext cx="9144000" cy="990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6207760"/>
            <a:ext cx="3200400" cy="497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8" name="Group 17"/>
          <p:cNvGrpSpPr/>
          <p:nvPr/>
        </p:nvGrpSpPr>
        <p:grpSpPr>
          <a:xfrm>
            <a:off x="76200" y="5867400"/>
            <a:ext cx="3581400" cy="971094"/>
            <a:chOff x="727568" y="4898538"/>
            <a:chExt cx="3581400" cy="971094"/>
          </a:xfrm>
        </p:grpSpPr>
        <p:sp>
          <p:nvSpPr>
            <p:cNvPr id="19" name="TextBox 18"/>
            <p:cNvSpPr txBox="1"/>
            <p:nvPr/>
          </p:nvSpPr>
          <p:spPr>
            <a:xfrm>
              <a:off x="871335" y="5035898"/>
              <a:ext cx="3361433" cy="769441"/>
            </a:xfrm>
            <a:prstGeom prst="rect">
              <a:avLst/>
            </a:prstGeom>
            <a:noFill/>
          </p:spPr>
          <p:txBody>
            <a:bodyPr wrap="none" rtlCol="0">
              <a:spAutoFit/>
            </a:bodyPr>
            <a:lstStyle/>
            <a:p>
              <a:r>
                <a:rPr lang="en-US" sz="4400" b="1" dirty="0">
                  <a:solidFill>
                    <a:srgbClr val="297FD5">
                      <a:lumMod val="75000"/>
                    </a:srgbClr>
                  </a:solidFill>
                  <a:latin typeface="Rockwell" pitchFamily="18" charset="0"/>
                  <a:cs typeface="Narkisim" pitchFamily="34" charset="-79"/>
                </a:rPr>
                <a:t>SCRIPT-NC</a:t>
              </a:r>
            </a:p>
          </p:txBody>
        </p:sp>
        <p:sp>
          <p:nvSpPr>
            <p:cNvPr id="20" name="Rectangle 19"/>
            <p:cNvSpPr/>
            <p:nvPr/>
          </p:nvSpPr>
          <p:spPr>
            <a:xfrm>
              <a:off x="727568" y="5638800"/>
              <a:ext cx="3581400" cy="230832"/>
            </a:xfrm>
            <a:prstGeom prst="rect">
              <a:avLst/>
            </a:prstGeom>
          </p:spPr>
          <p:txBody>
            <a:bodyPr wrap="square">
              <a:spAutoFit/>
            </a:bodyPr>
            <a:lstStyle/>
            <a:p>
              <a:pPr algn="ctr"/>
              <a:r>
                <a:rPr lang="en-US" sz="900" dirty="0">
                  <a:solidFill>
                    <a:srgbClr val="9D90A0">
                      <a:lumMod val="75000"/>
                    </a:srgbClr>
                  </a:solidFill>
                  <a:latin typeface="Perpetua" pitchFamily="18" charset="0"/>
                  <a:ea typeface="Batang" pitchFamily="18" charset="-127"/>
                  <a:cs typeface="Iskoola Pota" pitchFamily="34" charset="0"/>
                </a:rPr>
                <a:t>Supporting Change and Reform in </a:t>
              </a:r>
              <a:r>
                <a:rPr lang="en-US" sz="900" dirty="0" err="1">
                  <a:solidFill>
                    <a:srgbClr val="9D90A0">
                      <a:lumMod val="75000"/>
                    </a:srgbClr>
                  </a:solidFill>
                  <a:latin typeface="Perpetua" pitchFamily="18" charset="0"/>
                  <a:ea typeface="Batang" pitchFamily="18" charset="-127"/>
                  <a:cs typeface="Iskoola Pota" pitchFamily="34" charset="0"/>
                </a:rPr>
                <a:t>Preservice</a:t>
              </a:r>
              <a:r>
                <a:rPr lang="en-US" sz="900" dirty="0">
                  <a:solidFill>
                    <a:srgbClr val="9D90A0">
                      <a:lumMod val="75000"/>
                    </a:srgbClr>
                  </a:solidFill>
                  <a:latin typeface="Perpetua" pitchFamily="18" charset="0"/>
                  <a:ea typeface="Batang" pitchFamily="18" charset="-127"/>
                  <a:cs typeface="Iskoola Pota" pitchFamily="34" charset="0"/>
                </a:rPr>
                <a:t> Teaching in North Carolina </a:t>
              </a:r>
            </a:p>
          </p:txBody>
        </p:sp>
        <p:grpSp>
          <p:nvGrpSpPr>
            <p:cNvPr id="21" name="Group 20"/>
            <p:cNvGrpSpPr/>
            <p:nvPr/>
          </p:nvGrpSpPr>
          <p:grpSpPr>
            <a:xfrm rot="643092">
              <a:off x="2015011" y="4898538"/>
              <a:ext cx="510088" cy="337680"/>
              <a:chOff x="5551022" y="2140959"/>
              <a:chExt cx="510088" cy="337680"/>
            </a:xfrm>
          </p:grpSpPr>
          <p:sp>
            <p:nvSpPr>
              <p:cNvPr id="22" name="Can 21"/>
              <p:cNvSpPr/>
              <p:nvPr/>
            </p:nvSpPr>
            <p:spPr>
              <a:xfrm>
                <a:off x="5637675" y="2307897"/>
                <a:ext cx="291015" cy="161237"/>
              </a:xfrm>
              <a:prstGeom prst="can">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Parallelogram 22"/>
              <p:cNvSpPr/>
              <p:nvPr/>
            </p:nvSpPr>
            <p:spPr>
              <a:xfrm rot="642064">
                <a:off x="5551022" y="2140959"/>
                <a:ext cx="510088" cy="234203"/>
              </a:xfrm>
              <a:prstGeom prst="parallelogram">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24" name="Straight Connector 23"/>
              <p:cNvCxnSpPr/>
              <p:nvPr/>
            </p:nvCxnSpPr>
            <p:spPr>
              <a:xfrm flipH="1">
                <a:off x="6019800" y="2289923"/>
                <a:ext cx="80" cy="112516"/>
              </a:xfrm>
              <a:prstGeom prst="line">
                <a:avLst/>
              </a:prstGeom>
              <a:solidFill>
                <a:schemeClr val="accent3">
                  <a:lumMod val="40000"/>
                  <a:lumOff val="60000"/>
                </a:schemeClr>
              </a:solidFill>
              <a:ln w="12700">
                <a:solidFill>
                  <a:schemeClr val="accent3">
                    <a:lumMod val="40000"/>
                    <a:lumOff val="60000"/>
                  </a:schemeClr>
                </a:solidFill>
              </a:ln>
              <a:effectLst>
                <a:outerShdw blurRad="40000" dist="20000" dir="5400000" rotWithShape="0">
                  <a:srgbClr val="000000">
                    <a:alpha val="0"/>
                  </a:srgbClr>
                </a:outerShdw>
              </a:effectLst>
            </p:spPr>
            <p:style>
              <a:lnRef idx="2">
                <a:schemeClr val="accent3"/>
              </a:lnRef>
              <a:fillRef idx="0">
                <a:schemeClr val="accent3"/>
              </a:fillRef>
              <a:effectRef idx="1">
                <a:schemeClr val="accent3"/>
              </a:effectRef>
              <a:fontRef idx="minor">
                <a:schemeClr val="tx1"/>
              </a:fontRef>
            </p:style>
          </p:cxnSp>
          <p:sp>
            <p:nvSpPr>
              <p:cNvPr id="25" name="Isosceles Triangle 24"/>
              <p:cNvSpPr/>
              <p:nvPr/>
            </p:nvSpPr>
            <p:spPr>
              <a:xfrm>
                <a:off x="5995252" y="2376605"/>
                <a:ext cx="49095" cy="102034"/>
              </a:xfrm>
              <a:prstGeom prst="triangl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sp>
        <p:nvSpPr>
          <p:cNvPr id="4" name="TextBox 3"/>
          <p:cNvSpPr txBox="1"/>
          <p:nvPr/>
        </p:nvSpPr>
        <p:spPr>
          <a:xfrm>
            <a:off x="304800" y="1752600"/>
            <a:ext cx="4876800" cy="2308324"/>
          </a:xfrm>
          <a:prstGeom prst="rect">
            <a:avLst/>
          </a:prstGeom>
          <a:noFill/>
        </p:spPr>
        <p:txBody>
          <a:bodyPr wrap="square" rtlCol="0">
            <a:spAutoFit/>
          </a:bodyPr>
          <a:lstStyle/>
          <a:p>
            <a:r>
              <a:rPr lang="en-US" sz="2400" dirty="0" smtClean="0">
                <a:solidFill>
                  <a:prstClr val="black"/>
                </a:solidFill>
                <a:latin typeface="Rockwell" panose="02060603020205020403" pitchFamily="18" charset="0"/>
              </a:rPr>
              <a:t>Option of follow-up conference call</a:t>
            </a:r>
          </a:p>
          <a:p>
            <a:endParaRPr lang="en-US" sz="2400" dirty="0">
              <a:solidFill>
                <a:prstClr val="black"/>
              </a:solidFill>
              <a:latin typeface="Rockwell" panose="02060603020205020403" pitchFamily="18" charset="0"/>
            </a:endParaRPr>
          </a:p>
          <a:p>
            <a:r>
              <a:rPr lang="en-US" sz="2400" dirty="0" smtClean="0">
                <a:solidFill>
                  <a:prstClr val="black"/>
                </a:solidFill>
                <a:latin typeface="Rockwell" panose="02060603020205020403" pitchFamily="18" charset="0"/>
              </a:rPr>
              <a:t>Blog page for sharing/posting</a:t>
            </a:r>
          </a:p>
          <a:p>
            <a:endParaRPr lang="en-US" sz="2400" dirty="0">
              <a:solidFill>
                <a:prstClr val="black"/>
              </a:solidFill>
              <a:latin typeface="Rockwell" panose="02060603020205020403" pitchFamily="18" charset="0"/>
            </a:endParaRPr>
          </a:p>
          <a:p>
            <a:r>
              <a:rPr lang="en-US" sz="2400" dirty="0" smtClean="0">
                <a:solidFill>
                  <a:prstClr val="black"/>
                </a:solidFill>
                <a:latin typeface="Rockwell" panose="02060603020205020403" pitchFamily="18" charset="0"/>
              </a:rPr>
              <a:t>Yearlong webinar series</a:t>
            </a:r>
            <a:endParaRPr lang="en-US" sz="2400" dirty="0">
              <a:solidFill>
                <a:prstClr val="black"/>
              </a:solidFill>
              <a:latin typeface="Rockwell" panose="02060603020205020403" pitchFamily="18" charset="0"/>
            </a:endParaRPr>
          </a:p>
        </p:txBody>
      </p:sp>
      <p:sp>
        <p:nvSpPr>
          <p:cNvPr id="3" name="AutoShape 4" descr="data:image/jpeg;base64,/9j/4AAQSkZJRgABAQAAAQABAAD/2wCEAAkGBwgHEhQUBxQVFhUVGB0ZGBQXGSYcGxwiHBkgIhwdGx4kHSkkGiAmIRweJD0kJyorLy8uISA0RDUsQzQwMjABCgoKBQUFDgUFDisZExkrKysrKysrKysrKysrKysrKysrKysrKysrKysrKysrKysrKysrKysrKysrKysrKysrK//AABEIALwAvAMBIgACEQEDEQH/xAAcAAEAAwEAAwEAAAAAAAAAAAAABQYHBAIDCAH/xABDEAACAQMDAgQDBAUJBwUAAAABAgMABBEFEiEGMQcTIkEyUWEIFEJxFSNSYoEWMzRzkbGy0fBygpKTocHSJCUmU1T/xAAUAQEAAAAAAAAAAAAAAAAAAAAA/8QAFBEBAAAAAAAAAAAAAAAAAAAAAP/aAAwDAQACEQMRAD8A3GlKUClKUClKUClKUCua+1Cy08A38scYJwDI4UE/IZIzVS656xksJEsenQJb+fIVM8RjaSXfnuFBIX37/nUOhfDzTLieVtRKX5RmW4uZMlTJtGYohv8AUyk5aVvooGdxULyfEnpDzkhW7jLOSAR8AI/absufbJ5qX/lLoH/67b/nJ/5V67rpPp66jMc9pAUIAIEYHbtyBn2qg6v4EdO3S/8Atcs0DhQASRIuQeWZTgkkccMAODj5hZtd8TukdFyJ7hZGH4YvWe2e449/nVo06/tdUiSXT3V43GVdTkEf64x7Gs8svDbqGzP6nVgoI2t5dlGjFeMruDcZx9favRpfg0mlyP8AcdSvY4G5EUTeW+7A5Zx6W9+Ng7jnjkNTpWcaNq+tdH3i2XVDmW1nbbaXkjjeCF4jlPG4kADdj4vnnjR6BSlKBSlKBSlKBSlKBSlKBSlKBSvwsq/EaqN/4m9HWW7N3G5XjbFlyf8AZwMN39jQWueaK2VnuGCooLMzHCqAMkkngADnNZ3rvXN31E72Ph3iSbb+su+0MQOc4b3b2Bxjn3wccCdP9SeJLtL1K8tnYEjyrNCA8i4yGkP4eSDyD2xgYBrRtC0PTen4hFpEaxovsO5+rE8seTyTQU9OkbXorTr2e2dpLw2srSXbnLswjZsjOdozjj6DOalNL1rprpKG0s7q4SJhChVX4JB43EgBeSGJPHuatU8MdwrJMAVYFWU8ggjBBqr2ei9M6w7r93EhtFFr50mScBTujDE7mAD4JPB3Ec80FmtriC6VXtWV0YAqykFSD2II4IPzr21xabpOnaUMabDHEMAehQvA7AkDn+NVLxL6m6g0VraDpeFXmuS6hpB6RheAGLqof3AbOcYwaC9UrO7LqnxBijRbvRi7hQGcXUahiBy23aduTzjPFcV31N4qu5NlpUCpxtV5A7DgZywmUHnJ+EcYHPegkfHa0hudHnaUcxPE6c4wTIE5+fpduDVSk0LWfDOGwl0O6Y/eJYop7aY74fMkQ5KYAKqCD25Pp5NRniJrHiBqFskXVlvFaWskqLJLHhvfI3DzWOBt3cY5A5q0eLerLANPlsGEiW2LtsYZXjDxxhl/CxzKMfIEnNBqVn94Eaffdpk2jeUBC7seraCSQuc4zzivdXqtp4rpFe3IZXUMrA5BBGQQRwQR7ivbQKUpQKUpQKUpQc99NNbozW8ZlYDIjUgE/QFiBn8yKo9/1l1raB2XRJGRc4xcozkZ49CqxJ+gzWgUoMWl8RfE25lxYaQUVmAUSQTEjPHqk3Ivf3IUCp/S9P8AFDVwf0zdQWitztijDyLnJwPYY4HxHgnmtKpQZ9D4SaFcEv1HJcXspAzJNKQBySQiqRtUlidpJx7e9WOx6L6YsJFksrOBHQ5VwgyD8x8jU9SgHjvXPa3S3W4xA7QcB/Zvnt+Y+vvUHM7dTSvEFzZR8SPnAmcE7ogNvqjXA3MDhjlOQHFT0dxbbzFGyb1UMYwRuCkkA7e4GQRn6Ggjur7jUbSyuX0Zd86xMY19847gYO4gZIXHqIA4zmvZ0xDawWluLDBj8tSpB3A5GS278RJJOfcnNSZAPequbS80wz2uiSIhlRpbYNGzrCeA6nnaELHKjIwSwCkLigtFKo+had15cop1u8WF+7KkMbjueAfnjHJHf51O691PpHS8anXZ0ViOF/G+P2UGSf7skUE3SqDqPirpNj5Ra3vSsvIY27KNuPiG7G4cjtmv1fFvpo91uR9PIb/Kgu19Z22oRtHfIrxuMMjDII+orFOmLbo2+sbqPV5TbLFPcxRyGXy3KOQ20BSBLgBcpgjI7VOX3jfpcJZbe1uCc7UaTbGjE/DuZj6AcZyRwK6uhfDDSYofO6mtonuZi7sC3mKqu25V77Cw/aA+fJoJfwenlm0qAShsRl40ds+tVc7WGey44A5AxV1rxijSEBYgAqgAADAAHYAewryoFKUoFKUoFKUoFKVTurerNQtLhLLpeFJ7t13nzG2xxJnG5+QT89owcc89qC40rPbm78VLHDrDp9wuVLRRlkf23KjM4HsTuOeT29q8tE8U9PnkWHqWGWwlYZH3kbEJxk4dgMe3LAZyKDQKV4QzRTgNCwYEZBByCD2IPuK86DxljWUFZOQQQR9DULbb9PvfKiRFgkgDIVQ7jIjkPubGPhZMAnJw2OxqcrhvpLFZIRcyKkm5vLUsAX9J3KAeWGPVgfsg0HZK4jBJ9gT/AGVWeg42vYTfXf8APXuJDzkLGM+TGo/CAmCRz62c5qzuocEN2PBqu9KCNPPh08jybQraxA5JykasxY4Hu4XHPwZzzQWOoS66X0y6vUvZwTMkRiwTlCu7cCVx3Bzj8/fjHFouga5ud+prxpieESHMKIMk/hYFjzjnPAFL7rPSdKmNrEtzPLEBvSGF5mUbVI3nBzkMOcmgtFKoh8VdEj4uYbxHHDI1u2VPuD9RUfqHjV05a4WCO5kkyB5fl7W5Gc+o/lx9aCd8V0l/RN4bWNHfy/xAcLnDsORyqFyPr8+1eHTHUmgaRY2kWpXlqkkdrCHQzpkYhX2Dc5HIxnPGM1X20fq3rlGfqqb7jYupYW0XEpXdkCZmB2naAT7fujkVWumOhNO6hlkbQbWKO0hISO8uBJK9wVJDyovmrERke6Fee3dQF+m8WuiomQC63bjjKo2F+rengVZdB6g0nqFDJosyyqDgle4I+YIBHf5Vx6D0rZaQgR9sgAAwYYkVTyWKBI1IyTnBLf35qPX/AEPqwnjvugNsNyqkShWCCQDG0bSNpJxjkgcCg02lYzo/in1ZErxaxYRedAAZGlnW14JADFZMA5JGSpxll4GRXo1zxh6l06SMLZ2oDj+bW4W4c5UFSPKf0AhlPKncOxoNtpWNad1H4u9SEpbWsVptIJlkhaMHg4X9YW3Z/dXjjJGebLF0d1Zqqj+UuqSrkYaO1VYxjHI3be+fxY7AdqC/kgd6/ahdH6W0vSQnlB5GQ5Ek0jSuDt2lgWJ2kjPw4HJ4GamqBWQ9SaT1109qtzfdKQrcRzRDcHIOMDlQvmK5I25G3vn37Vr1KDEtT8Zdbtka3vLE2144QRtK21AW4LsJAu0DuMkjvk8c2O78IbLWQrdS3t5cSgfFvUKO3wqUO3sPfnFWbrjpCw6ugaO5VBKFPlTlctGcg5B4OMgZGaybqLpjxctYWMl086n4kglJfHzxtUnn9nJ+lBebbwj0qwC/om7voWQellmGMhmZSy7cHBY8DA/iSTW1vPFnQLs28AS8QKzoZdgDpu779yMXXsVycZHBBBqS6A8TBEFs+ut1vdJwJZgVVxzguW+FuCOeCe3yrU45Y5P5sg4+RzQYVe9Z9b3bN+m3m09JGURxLbbcjIGBNJgRnJUFmIXLew4rm17oLqq9hKwxahJKzhg093D5fz+ASnJ7nII/Kt7vLWC+Ro7tQyOCrKwyCD3BFU/SvDTR7SMJfvcTlWJWRriVGA9gQsoXIBIyAvHt3yFc6Z671npSNYPEqCaPaQqXm3ehBAIDsuQzAZ5XJwORkEmydHXsEV7exxPujuGS7t2A3KyyRoJGDgYHrGArHdgA4966Lrw46XvF23cUzr32vdTsOPoZap954T2en3VvHpst6LSZn8xEkIETqpdJNwUjGUVBuGc7TuzxQa080UfEjAfmcVwvdaPpCO8jwwpuLO5ZUXLNyWJIGSzdz7ms46o8LOkbCGS61y4vWWFMlnmUnA7KCydyTgD3JrHbfRouo5SvTFpcCFWG+XBnkUHPcKFXGOduM5B9XtQbdfdca51TO1t4eRqY13LJqEinyl9I/mzwC4LcAg54OMZNctr0PH0Ndw6heTNcjLLczTjc0YZMJKnORtYBS3OEZjgAEjh6Q6TstRRrPTtVvlWDaZrTyzAybm3YJK8EsDyCf7KsUHhX0+XjXVLi6uSnr8mefKMQMbigAOAT8/pyMghF9b9VRdYTR6T0nMGM5/8AUXEZDIse0llB7NkYyQf3eSSK0zTLC30uGOGzG1IkCKPkFGB9T+Zqv6loNnpZtf0JCsCC6TzfIRVyhDYDdiUMvl5xn54wDVqoFehLy2kkaJGHmIoZk9wGztOPkcEZ+hr2SyRwqWmIVVGSxOAAO5J9hUDottFqFw+oNuw0flQbiQBFkMz7SBguwB5z6VQ8ZIoKZ48LdX0dnaWMUbvdSlQzKS6FSpBQj4RhmzwfTntV66e6X0jp9AmnRIMHIO1dw9gNwUFsDjc2WPuSea6ZtKhubhJ7oBjEP1X7hIYOw/2gwGP3VPsMSNApSlApSlApSlApSlBG67oOldQRtFrESyI2M54PByMMMMOfkao8Xg5pWnjOh3V5A+5W3LICMr2yoUA1pVKDI+o7nxG6Qs5VnlS7QlUS6jGLiPcVHKbSHGcqDy2WzntiS0rxm6XcBNXM0EijDeZETyDjnYCQT37YFaSyhvi/1iuLUNG0vU1K6jBFICckOgYZ+fI70HLo/VGg62M6VcwycBsBxuAPbcp9Sn6EA1MVQtW8IejtQbdFC0LE7swuVH8FOVUe/pAqJl6X686RKv0pdm8iUeu2uSMsSxzsJ4HxbviU8fi7UE14z2l5eaXJ9zQyBHjeWIZy6K4LDgZ44b6AE+1QHhv1R0ppUt5DBNbxpJMkkAUFdwkhDbPqUIKY4O7jGSBU9054l6fqEi2+uxSWVyx2iOZSFYgchXxjvxzjPA5JxXJq/hh0VPOs257eSZvQIptgZzlsoDnkjJwuBgdhzQd/Td1b3+qXFxp0UvlT20X68wvGrPFI6sCXVSW2sgHHZT8qtUlraLMJpcCQIYwTjhSQzY/PAJ/IVUL3w30mQl728v8AJwCzXOOwwPw/IVBa3014caMv/wAhvJWKkNtkumd9rekqEQ7irZ5wM4B5AzQW7qjrXpvS1eK6uFMrAqIogZJMlcj0pkqTkEZwPrVe0vxf6atVjh1qWcSqiiSWSAqCwUZYquSu484A96rVj4m+H3S2F6ZsXI5y+0BuGJGWcl27nGTwOKntU8ROj9QiDdQWFwV9LN5tqGVWxgeo8HGcZoPVqviV0xq86+dcE2kWD5QjYtcy4yq7PiCJx8YVWbHfFdF7P1r4gRtHp8Y0+zkXBlmG6aRWU8BPwKcjng9iD3FR9n1d4c6S/wB6tNOmiO1cSi1woHOCvO1c7u4wTx34qeTxm6JYoDNIAy5JMT4Q4+FsDJPt6Qw+tB29MdE6h01n7nqE8m45ZJ1EiHjAwMhlI5PpYZ4yDirkm/H6zGcnt+fH/Ss1uPGzpkqP0clxNIxwIljwe/5/LnjP8K5IOt/EbXI92g6Sqcg75nwCORhQzR5OR3BOPlyKDV68ZHSMZkIA+ZOKze16a8RtUdv5Q6ksMe7cqWijPOfTuKK20ZHBLZ/MZqQtfCvp8IU1Rrm5BC5Etw+MjuQqsvc885xgYxQXhGVxlCCPmK8qjdF0HStCRU0qJY1VdoxknGc4LEknn5mpKgUpSgUpSgUpSgUpSgUpSg4Na0XTNdjMWrxJKh9mHbjGVPdTz3BBFUVPCWG0mMukX13BgFY1Rs+Wpx6FLEnHA9/atJqvdf8AUS9LWE9xkb1XbEDg5duE4JGQDyfoG70ECPD/AKZ6hbdfXNxeiJijq9yWUMoIw23BVhuJxkGpnRvD/pPRTnT7SIMCGDPmRgR22s5Yr/Ais9+zlqTXQvkm5cyLKxxjO/IPb6g8YraKD0fcrT/60/4R/lXteNJBiQAj5EZFeVKDwaKNhtYDb+zjjjtxURr/AEpoXUUYi1eBXRWDgAlOQCAcoQezHjOKmqUEVo3TeiaGMaRbxRcKMqo3HaMDc3xMe/JJPJqVpSgUpSgUpSgUpSgUpSgUpSgUpSgUpSgVhf2kdbfdbWkTcYM0i8/PahJ7EcPx7YrdKyDxx6NtZ4LnUriWRpI0iSOPgIgMqKewy3xOeT3b6CgoHgLqbWOrRp7XEbxnJxjC7wfqcpt/3jX09Xyt4adIdQasy3vT/lE2s8eUZtrHkEkZUrgAknJzwcAnAP1QM+9B+0pSgUpSgUpSgUpSgUpSgUpSgUpSgUpSgUpSgUpSgVmX2hJAulgZwTOnGe+A39tabWNfaUlT7vaL7+ax/htx/wB6D2fZs/ol1/XD/AK2Gse+zZ/RLr+uH+AVsNApSlApSlApSlApSlApSlApSlApSlApSlApSlApSlAr58+0hqEE93bQx/HFEzN2wPMYbR3zn0ZwQOCvzr6Dr5T8Z7779rF0VYsqFI1zn07Y1DKAew37jxwSSfeg0v7Nn9Euv64f4BWw1k/2c4AlhMw2+qY9jluFHxD2+nzrWKBSlKBSlKBSlKBSlKBSlKBSlKBSlKBSlKBSlKBSlKBXx94iTxXOp3rQEMpnfBHbvX2DXyz4vdGT9K3ZdCWguGLo55IPBdW4AB3Ekfu4+tBq32ebeKPTGdBhnnfcfngLitQrLfs73UMumuiH1JO24Y7blXH59q1KgUpSgUpSgUpSgUpSgUpSgUpSgUpSgUpSgUpSgUpSgVX+uOlLPrC1e3uztJwY5doYxsD3A+vYjIyCeR3qwUoIvpnRYen7WG3g2ny0VWdVCbyFALkDPJxnufzqUpSgUpSgUpSgUpSgUpSgUpSg/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403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2533650"/>
            <a:ext cx="2876550" cy="287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33555192"/>
      </p:ext>
    </p:extLst>
  </p:cSld>
  <p:clrMapOvr>
    <a:masterClrMapping/>
  </p:clrMapOvr>
  <p:transition spd="slow">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838200"/>
            <a:ext cx="9144000" cy="5334000"/>
          </a:xfrm>
          <a:prstGeom prst="rect">
            <a:avLst/>
          </a:prstGeom>
        </p:spPr>
      </p:pic>
    </p:spTree>
    <p:extLst>
      <p:ext uri="{BB962C8B-B14F-4D97-AF65-F5344CB8AC3E}">
        <p14:creationId xmlns:p14="http://schemas.microsoft.com/office/powerpoint/2010/main" val="1082766139"/>
      </p:ext>
    </p:extLst>
  </p:cSld>
  <p:clrMapOvr>
    <a:masterClrMapping/>
  </p:clrMapOvr>
  <p:transition spd="slow">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5867400"/>
            <a:ext cx="9144000" cy="990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6207760"/>
            <a:ext cx="3200400" cy="497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 name="Group 8"/>
          <p:cNvGrpSpPr/>
          <p:nvPr/>
        </p:nvGrpSpPr>
        <p:grpSpPr>
          <a:xfrm>
            <a:off x="76200" y="5867400"/>
            <a:ext cx="3581400" cy="971094"/>
            <a:chOff x="727568" y="4898538"/>
            <a:chExt cx="3581400" cy="971094"/>
          </a:xfrm>
        </p:grpSpPr>
        <p:sp>
          <p:nvSpPr>
            <p:cNvPr id="10" name="TextBox 9"/>
            <p:cNvSpPr txBox="1"/>
            <p:nvPr/>
          </p:nvSpPr>
          <p:spPr>
            <a:xfrm>
              <a:off x="871335" y="5035898"/>
              <a:ext cx="3361433" cy="769441"/>
            </a:xfrm>
            <a:prstGeom prst="rect">
              <a:avLst/>
            </a:prstGeom>
            <a:noFill/>
          </p:spPr>
          <p:txBody>
            <a:bodyPr wrap="none" rtlCol="0">
              <a:spAutoFit/>
            </a:bodyPr>
            <a:lstStyle/>
            <a:p>
              <a:r>
                <a:rPr lang="en-US" sz="4400" b="1" dirty="0" smtClean="0">
                  <a:solidFill>
                    <a:schemeClr val="accent2">
                      <a:lumMod val="75000"/>
                    </a:schemeClr>
                  </a:solidFill>
                  <a:latin typeface="Rockwell" pitchFamily="18" charset="0"/>
                  <a:cs typeface="Narkisim" pitchFamily="34" charset="-79"/>
                </a:rPr>
                <a:t>SCRIPT-NC</a:t>
              </a:r>
              <a:endParaRPr lang="en-US" sz="4400" b="1" dirty="0">
                <a:solidFill>
                  <a:schemeClr val="accent2">
                    <a:lumMod val="75000"/>
                  </a:schemeClr>
                </a:solidFill>
                <a:latin typeface="Rockwell" pitchFamily="18" charset="0"/>
                <a:cs typeface="Narkisim" pitchFamily="34" charset="-79"/>
              </a:endParaRPr>
            </a:p>
          </p:txBody>
        </p:sp>
        <p:sp>
          <p:nvSpPr>
            <p:cNvPr id="11" name="Rectangle 10"/>
            <p:cNvSpPr/>
            <p:nvPr/>
          </p:nvSpPr>
          <p:spPr>
            <a:xfrm>
              <a:off x="727568" y="5638800"/>
              <a:ext cx="3581400" cy="230832"/>
            </a:xfrm>
            <a:prstGeom prst="rect">
              <a:avLst/>
            </a:prstGeom>
          </p:spPr>
          <p:txBody>
            <a:bodyPr wrap="square">
              <a:spAutoFit/>
            </a:bodyPr>
            <a:lstStyle/>
            <a:p>
              <a:pPr algn="ctr"/>
              <a:r>
                <a:rPr lang="en-US" sz="900" dirty="0" smtClean="0">
                  <a:solidFill>
                    <a:schemeClr val="accent6">
                      <a:lumMod val="75000"/>
                    </a:schemeClr>
                  </a:solidFill>
                  <a:latin typeface="Perpetua" pitchFamily="18" charset="0"/>
                  <a:ea typeface="Batang" pitchFamily="18" charset="-127"/>
                  <a:cs typeface="Iskoola Pota" pitchFamily="34" charset="0"/>
                </a:rPr>
                <a:t>Supporting Change and Reform in </a:t>
              </a:r>
              <a:r>
                <a:rPr lang="en-US" sz="900" dirty="0" err="1" smtClean="0">
                  <a:solidFill>
                    <a:schemeClr val="accent6">
                      <a:lumMod val="75000"/>
                    </a:schemeClr>
                  </a:solidFill>
                  <a:latin typeface="Perpetua" pitchFamily="18" charset="0"/>
                  <a:ea typeface="Batang" pitchFamily="18" charset="-127"/>
                  <a:cs typeface="Iskoola Pota" pitchFamily="34" charset="0"/>
                </a:rPr>
                <a:t>Preservice</a:t>
              </a:r>
              <a:r>
                <a:rPr lang="en-US" sz="900" dirty="0" smtClean="0">
                  <a:solidFill>
                    <a:schemeClr val="accent6">
                      <a:lumMod val="75000"/>
                    </a:schemeClr>
                  </a:solidFill>
                  <a:latin typeface="Perpetua" pitchFamily="18" charset="0"/>
                  <a:ea typeface="Batang" pitchFamily="18" charset="-127"/>
                  <a:cs typeface="Iskoola Pota" pitchFamily="34" charset="0"/>
                </a:rPr>
                <a:t> Teaching in North Carolina </a:t>
              </a:r>
              <a:endParaRPr lang="en-US" sz="900" dirty="0">
                <a:solidFill>
                  <a:schemeClr val="accent6">
                    <a:lumMod val="75000"/>
                  </a:schemeClr>
                </a:solidFill>
                <a:latin typeface="Perpetua" pitchFamily="18" charset="0"/>
                <a:ea typeface="Batang" pitchFamily="18" charset="-127"/>
                <a:cs typeface="Iskoola Pota" pitchFamily="34" charset="0"/>
              </a:endParaRPr>
            </a:p>
          </p:txBody>
        </p:sp>
        <p:grpSp>
          <p:nvGrpSpPr>
            <p:cNvPr id="12" name="Group 11"/>
            <p:cNvGrpSpPr/>
            <p:nvPr/>
          </p:nvGrpSpPr>
          <p:grpSpPr>
            <a:xfrm rot="643092">
              <a:off x="2015011" y="4898538"/>
              <a:ext cx="510088" cy="337680"/>
              <a:chOff x="5551022" y="2140959"/>
              <a:chExt cx="510088" cy="337680"/>
            </a:xfrm>
          </p:grpSpPr>
          <p:sp>
            <p:nvSpPr>
              <p:cNvPr id="13" name="Can 12"/>
              <p:cNvSpPr/>
              <p:nvPr/>
            </p:nvSpPr>
            <p:spPr>
              <a:xfrm>
                <a:off x="5637675" y="2307897"/>
                <a:ext cx="291015" cy="161237"/>
              </a:xfrm>
              <a:prstGeom prst="can">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arallelogram 13"/>
              <p:cNvSpPr/>
              <p:nvPr/>
            </p:nvSpPr>
            <p:spPr>
              <a:xfrm rot="642064">
                <a:off x="5551022" y="2140959"/>
                <a:ext cx="510088" cy="234203"/>
              </a:xfrm>
              <a:prstGeom prst="parallelogram">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p:cNvCxnSpPr/>
              <p:nvPr/>
            </p:nvCxnSpPr>
            <p:spPr>
              <a:xfrm flipH="1">
                <a:off x="6019800" y="2289923"/>
                <a:ext cx="80" cy="112516"/>
              </a:xfrm>
              <a:prstGeom prst="line">
                <a:avLst/>
              </a:prstGeom>
              <a:solidFill>
                <a:schemeClr val="accent3">
                  <a:lumMod val="40000"/>
                  <a:lumOff val="60000"/>
                </a:schemeClr>
              </a:solidFill>
              <a:ln w="12700">
                <a:solidFill>
                  <a:schemeClr val="accent3">
                    <a:lumMod val="40000"/>
                    <a:lumOff val="60000"/>
                  </a:schemeClr>
                </a:solidFill>
              </a:ln>
              <a:effectLst>
                <a:outerShdw blurRad="40000" dist="20000" dir="5400000" rotWithShape="0">
                  <a:srgbClr val="000000">
                    <a:alpha val="0"/>
                  </a:srgbClr>
                </a:outerShdw>
              </a:effectLst>
            </p:spPr>
            <p:style>
              <a:lnRef idx="2">
                <a:schemeClr val="accent3"/>
              </a:lnRef>
              <a:fillRef idx="0">
                <a:schemeClr val="accent3"/>
              </a:fillRef>
              <a:effectRef idx="1">
                <a:schemeClr val="accent3"/>
              </a:effectRef>
              <a:fontRef idx="minor">
                <a:schemeClr val="tx1"/>
              </a:fontRef>
            </p:style>
          </p:cxnSp>
          <p:sp>
            <p:nvSpPr>
              <p:cNvPr id="16" name="Isosceles Triangle 15"/>
              <p:cNvSpPr/>
              <p:nvPr/>
            </p:nvSpPr>
            <p:spPr>
              <a:xfrm>
                <a:off x="5995252" y="2376605"/>
                <a:ext cx="49095" cy="102034"/>
              </a:xfrm>
              <a:prstGeom prst="triangl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7"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304800"/>
            <a:ext cx="4495800" cy="5219262"/>
          </a:xfrm>
          <a:prstGeom prst="rect">
            <a:avLst/>
          </a:prstGeom>
        </p:spPr>
      </p:pic>
      <p:sp>
        <p:nvSpPr>
          <p:cNvPr id="18" name="TextBox 17"/>
          <p:cNvSpPr txBox="1"/>
          <p:nvPr/>
        </p:nvSpPr>
        <p:spPr>
          <a:xfrm>
            <a:off x="5267325" y="533400"/>
            <a:ext cx="2895600" cy="5078313"/>
          </a:xfrm>
          <a:prstGeom prst="rect">
            <a:avLst/>
          </a:prstGeom>
          <a:noFill/>
        </p:spPr>
        <p:txBody>
          <a:bodyPr wrap="square" rtlCol="0">
            <a:spAutoFit/>
          </a:bodyPr>
          <a:lstStyle/>
          <a:p>
            <a:pPr algn="ctr"/>
            <a:r>
              <a:rPr lang="en-US" sz="3600" b="1" dirty="0" smtClean="0">
                <a:solidFill>
                  <a:schemeClr val="accent1">
                    <a:lumMod val="75000"/>
                  </a:schemeClr>
                </a:solidFill>
                <a:latin typeface="Rockwell" pitchFamily="18" charset="0"/>
              </a:rPr>
              <a:t>THANK YOU!</a:t>
            </a:r>
          </a:p>
          <a:p>
            <a:pPr algn="ctr"/>
            <a:r>
              <a:rPr lang="en-US" sz="3600" b="1" dirty="0" smtClean="0">
                <a:solidFill>
                  <a:schemeClr val="accent1">
                    <a:lumMod val="75000"/>
                  </a:schemeClr>
                </a:solidFill>
                <a:latin typeface="Rockwell" pitchFamily="18" charset="0"/>
              </a:rPr>
              <a:t>Please complete the  evaluation and leave it on your table.</a:t>
            </a:r>
            <a:endParaRPr lang="en-US" sz="3600" b="1" dirty="0">
              <a:solidFill>
                <a:schemeClr val="accent1">
                  <a:lumMod val="75000"/>
                </a:schemeClr>
              </a:solidFill>
              <a:latin typeface="Rockwell" pitchFamily="18" charset="0"/>
            </a:endParaRPr>
          </a:p>
        </p:txBody>
      </p:sp>
    </p:spTree>
    <p:extLst>
      <p:ext uri="{BB962C8B-B14F-4D97-AF65-F5344CB8AC3E}">
        <p14:creationId xmlns:p14="http://schemas.microsoft.com/office/powerpoint/2010/main" val="8119004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0" y="5867400"/>
            <a:ext cx="9144000" cy="990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930152"/>
            <a:ext cx="2819399" cy="927847"/>
          </a:xfrm>
          <a:prstGeom prst="rect">
            <a:avLst/>
          </a:prstGeom>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6162935"/>
            <a:ext cx="3200400" cy="497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Content Placeholder 3"/>
          <p:cNvSpPr txBox="1">
            <a:spLocks/>
          </p:cNvSpPr>
          <p:nvPr/>
        </p:nvSpPr>
        <p:spPr>
          <a:xfrm>
            <a:off x="185737" y="1189037"/>
            <a:ext cx="4462463" cy="513556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endParaRPr lang="en-US" dirty="0" smtClean="0">
              <a:solidFill>
                <a:prstClr val="black">
                  <a:tint val="75000"/>
                </a:prstClr>
              </a:solidFill>
              <a:latin typeface="Rockwell" pitchFamily="18" charset="0"/>
            </a:endParaRPr>
          </a:p>
          <a:p>
            <a:pPr algn="l"/>
            <a:endParaRPr lang="en-US" dirty="0">
              <a:solidFill>
                <a:prstClr val="black">
                  <a:tint val="75000"/>
                </a:prstClr>
              </a:solidFill>
              <a:latin typeface="Rockwell" pitchFamily="18" charset="0"/>
            </a:endParaRPr>
          </a:p>
        </p:txBody>
      </p:sp>
      <p:sp>
        <p:nvSpPr>
          <p:cNvPr id="4" name="Title 3"/>
          <p:cNvSpPr>
            <a:spLocks noGrp="1"/>
          </p:cNvSpPr>
          <p:nvPr>
            <p:ph type="title"/>
          </p:nvPr>
        </p:nvSpPr>
        <p:spPr>
          <a:xfrm>
            <a:off x="1" y="0"/>
            <a:ext cx="3460638" cy="1143000"/>
          </a:xfrm>
          <a:solidFill>
            <a:schemeClr val="accent1">
              <a:lumMod val="75000"/>
            </a:schemeClr>
          </a:solidFill>
        </p:spPr>
        <p:txBody>
          <a:bodyPr>
            <a:normAutofit/>
          </a:bodyPr>
          <a:lstStyle/>
          <a:p>
            <a:r>
              <a:rPr lang="en-US" smtClean="0">
                <a:solidFill>
                  <a:schemeClr val="bg1"/>
                </a:solidFill>
                <a:latin typeface="Rockwell" pitchFamily="18" charset="0"/>
              </a:rPr>
              <a:t>   </a:t>
            </a:r>
            <a:endParaRPr lang="en-US" dirty="0">
              <a:solidFill>
                <a:schemeClr val="bg1"/>
              </a:solidFill>
              <a:latin typeface="Rockwell" pitchFamily="18" charset="0"/>
            </a:endParaRPr>
          </a:p>
        </p:txBody>
      </p:sp>
      <p:pic>
        <p:nvPicPr>
          <p:cNvPr id="11" name="Picture 10"/>
          <p:cNvPicPr>
            <a:picLocks noChangeAspect="1" noChangeArrowheads="1"/>
          </p:cNvPicPr>
          <p:nvPr/>
        </p:nvPicPr>
        <p:blipFill rotWithShape="1">
          <a:blip r:embed="rId5">
            <a:extLst>
              <a:ext uri="{28A0092B-C50C-407E-A947-70E740481C1C}">
                <a14:useLocalDpi xmlns:a14="http://schemas.microsoft.com/office/drawing/2010/main" val="0"/>
              </a:ext>
            </a:extLst>
          </a:blip>
          <a:srcRect l="14457" t="10899" r="73706" b="84487"/>
          <a:stretch/>
        </p:blipFill>
        <p:spPr bwMode="auto">
          <a:xfrm>
            <a:off x="1026481" y="1828800"/>
            <a:ext cx="3200224" cy="997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itle 3"/>
          <p:cNvSpPr txBox="1">
            <a:spLocks/>
          </p:cNvSpPr>
          <p:nvPr/>
        </p:nvSpPr>
        <p:spPr>
          <a:xfrm>
            <a:off x="3733801" y="0"/>
            <a:ext cx="5410200" cy="1143000"/>
          </a:xfrm>
          <a:prstGeom prst="rect">
            <a:avLst/>
          </a:prstGeom>
          <a:solidFill>
            <a:schemeClr val="accent6">
              <a:lumMod val="60000"/>
              <a:lumOff val="40000"/>
            </a:scheme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prstClr val="white"/>
                </a:solidFill>
                <a:latin typeface="Rockwell" panose="02060603020205020403" pitchFamily="18" charset="0"/>
              </a:rPr>
              <a:t>Partnerships</a:t>
            </a:r>
            <a:endParaRPr lang="en-US" dirty="0">
              <a:solidFill>
                <a:prstClr val="black"/>
              </a:solidFill>
              <a:latin typeface="Rockwell" panose="02060603020205020403" pitchFamily="18" charset="0"/>
            </a:endParaRPr>
          </a:p>
        </p:txBody>
      </p:sp>
      <p:grpSp>
        <p:nvGrpSpPr>
          <p:cNvPr id="6" name="Group 5"/>
          <p:cNvGrpSpPr/>
          <p:nvPr/>
        </p:nvGrpSpPr>
        <p:grpSpPr>
          <a:xfrm>
            <a:off x="5257800" y="1530524"/>
            <a:ext cx="3352800" cy="2283809"/>
            <a:chOff x="4671879" y="1524000"/>
            <a:chExt cx="3534044" cy="2813566"/>
          </a:xfrm>
        </p:grpSpPr>
        <p:pic>
          <p:nvPicPr>
            <p:cNvPr id="1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0600" y="1524000"/>
              <a:ext cx="2922739"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671879" y="3968234"/>
              <a:ext cx="3534044" cy="369332"/>
            </a:xfrm>
            <a:prstGeom prst="rect">
              <a:avLst/>
            </a:prstGeom>
            <a:noFill/>
          </p:spPr>
          <p:txBody>
            <a:bodyPr wrap="none" rtlCol="0">
              <a:spAutoFit/>
            </a:bodyPr>
            <a:lstStyle/>
            <a:p>
              <a:r>
                <a:rPr lang="en-US" dirty="0" smtClean="0">
                  <a:solidFill>
                    <a:prstClr val="black"/>
                  </a:solidFill>
                </a:rPr>
                <a:t>Vance-Granville Community College</a:t>
              </a:r>
              <a:endParaRPr lang="en-US" dirty="0">
                <a:solidFill>
                  <a:prstClr val="black"/>
                </a:solidFill>
              </a:endParaRPr>
            </a:p>
          </p:txBody>
        </p:sp>
      </p:grpSp>
      <p:pic>
        <p:nvPicPr>
          <p:cNvPr id="15" name="Picture 2" descr="Blue Ridge Community College - Flat Rock, NC"/>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2516" y="3357133"/>
            <a:ext cx="4328154" cy="914399"/>
          </a:xfrm>
          <a:prstGeom prst="rect">
            <a:avLst/>
          </a:prstGeom>
          <a:noFill/>
          <a:ln>
            <a:solidFill>
              <a:srgbClr val="00B0F0"/>
            </a:solidFill>
          </a:ln>
          <a:extLst>
            <a:ext uri="{909E8E84-426E-40DD-AFC4-6F175D3DCCD1}">
              <a14:hiddenFill xmlns:a14="http://schemas.microsoft.com/office/drawing/2010/main">
                <a:solidFill>
                  <a:srgbClr val="FFFFFF"/>
                </a:solidFill>
              </a14:hiddenFill>
            </a:ext>
          </a:extLst>
        </p:spPr>
      </p:pic>
      <p:pic>
        <p:nvPicPr>
          <p:cNvPr id="16" name="Picture 10" descr="SPCC - South Piedmont Community College serving Union and Anson Counties in North Carolin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19032" y="4495800"/>
            <a:ext cx="3343275" cy="1028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8407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0" y="5867400"/>
            <a:ext cx="9144000" cy="990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930152"/>
            <a:ext cx="2819399" cy="927847"/>
          </a:xfrm>
          <a:prstGeom prst="rect">
            <a:avLst/>
          </a:prstGeom>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6162935"/>
            <a:ext cx="3200400" cy="497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Rectangle 28"/>
          <p:cNvSpPr/>
          <p:nvPr/>
        </p:nvSpPr>
        <p:spPr>
          <a:xfrm flipH="1">
            <a:off x="8401050" y="3810000"/>
            <a:ext cx="304800" cy="676275"/>
          </a:xfrm>
          <a:prstGeom prst="rect">
            <a:avLst/>
          </a:prstGeom>
          <a:noFill/>
          <a:ln w="31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p:nvSpPr>
        <p:spPr>
          <a:xfrm flipH="1">
            <a:off x="8229600" y="4329111"/>
            <a:ext cx="304800" cy="67627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Rectangle 32"/>
          <p:cNvSpPr/>
          <p:nvPr/>
        </p:nvSpPr>
        <p:spPr>
          <a:xfrm flipH="1">
            <a:off x="8382000" y="4800600"/>
            <a:ext cx="466725" cy="9144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Content Placeholder 3"/>
          <p:cNvSpPr txBox="1">
            <a:spLocks/>
          </p:cNvSpPr>
          <p:nvPr/>
        </p:nvSpPr>
        <p:spPr>
          <a:xfrm>
            <a:off x="185737" y="1189037"/>
            <a:ext cx="4462463" cy="513556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514350" indent="-514350" algn="l">
              <a:buFont typeface="+mj-lt"/>
              <a:buAutoNum type="arabicPeriod" startAt="2"/>
            </a:pPr>
            <a:r>
              <a:rPr lang="en-US" dirty="0">
                <a:solidFill>
                  <a:prstClr val="black">
                    <a:tint val="75000"/>
                  </a:prstClr>
                </a:solidFill>
                <a:latin typeface="Rockwell" pitchFamily="18" charset="0"/>
              </a:rPr>
              <a:t>Partner with community college faculty and supervising teachers to coordinate </a:t>
            </a:r>
            <a:r>
              <a:rPr lang="en-US" dirty="0" err="1">
                <a:solidFill>
                  <a:prstClr val="black">
                    <a:tint val="75000"/>
                  </a:prstClr>
                </a:solidFill>
                <a:latin typeface="Rockwell" pitchFamily="18" charset="0"/>
              </a:rPr>
              <a:t>practica</a:t>
            </a:r>
            <a:r>
              <a:rPr lang="en-US" dirty="0">
                <a:solidFill>
                  <a:prstClr val="black">
                    <a:tint val="75000"/>
                  </a:prstClr>
                </a:solidFill>
                <a:latin typeface="Rockwell" pitchFamily="18" charset="0"/>
              </a:rPr>
              <a:t> placements in high-poverty, inclusive </a:t>
            </a:r>
            <a:r>
              <a:rPr lang="en-US" dirty="0" smtClean="0">
                <a:solidFill>
                  <a:prstClr val="black">
                    <a:tint val="75000"/>
                  </a:prstClr>
                </a:solidFill>
                <a:latin typeface="Rockwell" pitchFamily="18" charset="0"/>
              </a:rPr>
              <a:t>settings.</a:t>
            </a:r>
            <a:endParaRPr lang="en-US" dirty="0">
              <a:solidFill>
                <a:prstClr val="black">
                  <a:tint val="75000"/>
                </a:prstClr>
              </a:solidFill>
              <a:latin typeface="Rockwell" pitchFamily="18" charset="0"/>
            </a:endParaRPr>
          </a:p>
          <a:p>
            <a:pPr algn="l"/>
            <a:endParaRPr lang="en-US" dirty="0" smtClean="0">
              <a:solidFill>
                <a:prstClr val="black">
                  <a:tint val="75000"/>
                </a:prstClr>
              </a:solidFill>
            </a:endParaRPr>
          </a:p>
          <a:p>
            <a:pPr algn="l"/>
            <a:endParaRPr lang="en-US" dirty="0">
              <a:solidFill>
                <a:prstClr val="black">
                  <a:tint val="75000"/>
                </a:prstClr>
              </a:solidFill>
            </a:endParaRPr>
          </a:p>
        </p:txBody>
      </p:sp>
      <p:sp>
        <p:nvSpPr>
          <p:cNvPr id="4" name="Title 3"/>
          <p:cNvSpPr>
            <a:spLocks noGrp="1"/>
          </p:cNvSpPr>
          <p:nvPr>
            <p:ph type="title"/>
          </p:nvPr>
        </p:nvSpPr>
        <p:spPr>
          <a:xfrm>
            <a:off x="-31295" y="-76200"/>
            <a:ext cx="9175295" cy="1143000"/>
          </a:xfrm>
          <a:solidFill>
            <a:schemeClr val="accent1">
              <a:lumMod val="75000"/>
            </a:schemeClr>
          </a:solidFill>
        </p:spPr>
        <p:txBody>
          <a:bodyPr/>
          <a:lstStyle/>
          <a:p>
            <a:r>
              <a:rPr lang="en-US" dirty="0" smtClean="0">
                <a:solidFill>
                  <a:schemeClr val="bg1"/>
                </a:solidFill>
                <a:latin typeface="Rockwell" panose="02060603020205020403" pitchFamily="18" charset="0"/>
              </a:rPr>
              <a:t>Objectives</a:t>
            </a:r>
            <a:endParaRPr lang="en-US" dirty="0">
              <a:solidFill>
                <a:schemeClr val="bg1"/>
              </a:solidFill>
              <a:latin typeface="Rockwell" panose="02060603020205020403" pitchFamily="18" charset="0"/>
            </a:endParaRPr>
          </a:p>
        </p:txBody>
      </p:sp>
      <p:pic>
        <p:nvPicPr>
          <p:cNvPr id="11" name="Picture 10" descr="DSC_0024.jpg"/>
          <p:cNvPicPr>
            <a:picLocks noChangeAspect="1"/>
          </p:cNvPicPr>
          <p:nvPr/>
        </p:nvPicPr>
        <p:blipFill>
          <a:blip r:embed="rId5" cstate="print"/>
          <a:srcRect/>
          <a:stretch>
            <a:fillRect/>
          </a:stretch>
        </p:blipFill>
        <p:spPr bwMode="auto">
          <a:xfrm>
            <a:off x="4956626" y="1295400"/>
            <a:ext cx="3793331" cy="2700337"/>
          </a:xfrm>
          <a:prstGeom prst="rect">
            <a:avLst/>
          </a:prstGeom>
          <a:ln>
            <a:noFill/>
          </a:ln>
          <a:effectLst>
            <a:softEdge rad="112500"/>
          </a:effectLst>
        </p:spPr>
      </p:pic>
    </p:spTree>
    <p:extLst>
      <p:ext uri="{BB962C8B-B14F-4D97-AF65-F5344CB8AC3E}">
        <p14:creationId xmlns:p14="http://schemas.microsoft.com/office/powerpoint/2010/main" val="14621880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0" y="5867400"/>
            <a:ext cx="9144000" cy="990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930152"/>
            <a:ext cx="2819399" cy="927847"/>
          </a:xfrm>
          <a:prstGeom prst="rect">
            <a:avLst/>
          </a:prstGeom>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6162935"/>
            <a:ext cx="3200400" cy="497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Rectangle 28"/>
          <p:cNvSpPr/>
          <p:nvPr/>
        </p:nvSpPr>
        <p:spPr>
          <a:xfrm flipH="1">
            <a:off x="8401050" y="3810000"/>
            <a:ext cx="304800" cy="676275"/>
          </a:xfrm>
          <a:prstGeom prst="rect">
            <a:avLst/>
          </a:prstGeom>
          <a:noFill/>
          <a:ln w="31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p:nvSpPr>
        <p:spPr>
          <a:xfrm flipH="1">
            <a:off x="8229600" y="4329111"/>
            <a:ext cx="304800" cy="67627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Rectangle 32"/>
          <p:cNvSpPr/>
          <p:nvPr/>
        </p:nvSpPr>
        <p:spPr>
          <a:xfrm flipH="1">
            <a:off x="8382000" y="4800600"/>
            <a:ext cx="466725" cy="9144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Content Placeholder 3"/>
          <p:cNvSpPr txBox="1">
            <a:spLocks/>
          </p:cNvSpPr>
          <p:nvPr/>
        </p:nvSpPr>
        <p:spPr>
          <a:xfrm>
            <a:off x="185737" y="1189037"/>
            <a:ext cx="4462463" cy="513556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514350" indent="-514350" algn="l">
              <a:buFont typeface="+mj-lt"/>
              <a:buAutoNum type="arabicPeriod" startAt="3"/>
            </a:pPr>
            <a:r>
              <a:rPr lang="en-US" dirty="0">
                <a:solidFill>
                  <a:prstClr val="black">
                    <a:tint val="75000"/>
                  </a:prstClr>
                </a:solidFill>
                <a:latin typeface="Rockwell" pitchFamily="18" charset="0"/>
              </a:rPr>
              <a:t>Provide ongoing professional development opportunities and supports for </a:t>
            </a:r>
            <a:r>
              <a:rPr lang="en-US" dirty="0" smtClean="0">
                <a:solidFill>
                  <a:prstClr val="black">
                    <a:tint val="75000"/>
                  </a:prstClr>
                </a:solidFill>
                <a:latin typeface="Rockwell" pitchFamily="18" charset="0"/>
              </a:rPr>
              <a:t>faculty.</a:t>
            </a:r>
            <a:endParaRPr lang="en-US" dirty="0">
              <a:solidFill>
                <a:prstClr val="black">
                  <a:tint val="75000"/>
                </a:prstClr>
              </a:solidFill>
              <a:latin typeface="Rockwell" pitchFamily="18" charset="0"/>
            </a:endParaRPr>
          </a:p>
          <a:p>
            <a:pPr algn="l"/>
            <a:endParaRPr lang="en-US" dirty="0" smtClean="0">
              <a:solidFill>
                <a:prstClr val="black">
                  <a:tint val="75000"/>
                </a:prstClr>
              </a:solidFill>
              <a:latin typeface="Rockwell" pitchFamily="18" charset="0"/>
            </a:endParaRPr>
          </a:p>
          <a:p>
            <a:pPr algn="l"/>
            <a:endParaRPr lang="en-US" dirty="0">
              <a:solidFill>
                <a:prstClr val="black">
                  <a:tint val="75000"/>
                </a:prstClr>
              </a:solidFill>
              <a:latin typeface="Rockwell" pitchFamily="18" charset="0"/>
            </a:endParaRPr>
          </a:p>
        </p:txBody>
      </p:sp>
      <p:sp>
        <p:nvSpPr>
          <p:cNvPr id="4" name="Title 3"/>
          <p:cNvSpPr>
            <a:spLocks noGrp="1"/>
          </p:cNvSpPr>
          <p:nvPr>
            <p:ph type="title"/>
          </p:nvPr>
        </p:nvSpPr>
        <p:spPr>
          <a:xfrm>
            <a:off x="-31295" y="-76200"/>
            <a:ext cx="9175295" cy="1143000"/>
          </a:xfrm>
          <a:solidFill>
            <a:schemeClr val="accent1">
              <a:lumMod val="75000"/>
            </a:schemeClr>
          </a:solidFill>
        </p:spPr>
        <p:txBody>
          <a:bodyPr/>
          <a:lstStyle/>
          <a:p>
            <a:r>
              <a:rPr lang="en-US" dirty="0" smtClean="0">
                <a:solidFill>
                  <a:schemeClr val="bg1"/>
                </a:solidFill>
                <a:latin typeface="Rockwell" panose="02060603020205020403" pitchFamily="18" charset="0"/>
              </a:rPr>
              <a:t>Objectives</a:t>
            </a:r>
            <a:endParaRPr lang="en-US" dirty="0">
              <a:solidFill>
                <a:schemeClr val="bg1"/>
              </a:solidFill>
              <a:latin typeface="Rockwell" panose="02060603020205020403" pitchFamily="18" charset="0"/>
            </a:endParaRPr>
          </a:p>
        </p:txBody>
      </p:sp>
      <p:pic>
        <p:nvPicPr>
          <p:cNvPr id="12" name="Picture 11" descr="PD photo.jpg"/>
          <p:cNvPicPr>
            <a:picLocks noChangeAspect="1"/>
          </p:cNvPicPr>
          <p:nvPr/>
        </p:nvPicPr>
        <p:blipFill>
          <a:blip r:embed="rId5" cstate="print"/>
          <a:srcRect r="12562"/>
          <a:stretch>
            <a:fillRect/>
          </a:stretch>
        </p:blipFill>
        <p:spPr>
          <a:xfrm>
            <a:off x="5210855" y="1389292"/>
            <a:ext cx="3404507" cy="2606575"/>
          </a:xfrm>
          <a:prstGeom prst="rect">
            <a:avLst/>
          </a:prstGeom>
          <a:ln>
            <a:noFill/>
          </a:ln>
          <a:effectLst>
            <a:softEdge rad="112500"/>
          </a:effectLst>
        </p:spPr>
      </p:pic>
    </p:spTree>
    <p:extLst>
      <p:ext uri="{BB962C8B-B14F-4D97-AF65-F5344CB8AC3E}">
        <p14:creationId xmlns:p14="http://schemas.microsoft.com/office/powerpoint/2010/main" val="9630096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0" y="5867400"/>
            <a:ext cx="9144000" cy="990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930152"/>
            <a:ext cx="2819399" cy="927847"/>
          </a:xfrm>
          <a:prstGeom prst="rect">
            <a:avLst/>
          </a:prstGeom>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6162935"/>
            <a:ext cx="3200400" cy="497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Rectangle 28"/>
          <p:cNvSpPr/>
          <p:nvPr/>
        </p:nvSpPr>
        <p:spPr>
          <a:xfrm flipH="1">
            <a:off x="8401050" y="3810000"/>
            <a:ext cx="304800" cy="676275"/>
          </a:xfrm>
          <a:prstGeom prst="rect">
            <a:avLst/>
          </a:prstGeom>
          <a:noFill/>
          <a:ln w="31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p:nvSpPr>
        <p:spPr>
          <a:xfrm flipH="1">
            <a:off x="8229600" y="4329111"/>
            <a:ext cx="304800" cy="67627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Rectangle 32"/>
          <p:cNvSpPr/>
          <p:nvPr/>
        </p:nvSpPr>
        <p:spPr>
          <a:xfrm flipH="1">
            <a:off x="8382000" y="4800600"/>
            <a:ext cx="466725" cy="9144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Content Placeholder 3"/>
          <p:cNvSpPr txBox="1">
            <a:spLocks/>
          </p:cNvSpPr>
          <p:nvPr/>
        </p:nvSpPr>
        <p:spPr>
          <a:xfrm>
            <a:off x="185737" y="1189037"/>
            <a:ext cx="4462463" cy="513556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514350" indent="-514350" algn="l">
              <a:buFont typeface="+mj-lt"/>
              <a:buAutoNum type="arabicPeriod" startAt="4"/>
            </a:pPr>
            <a:r>
              <a:rPr lang="en-US" dirty="0">
                <a:solidFill>
                  <a:prstClr val="black">
                    <a:tint val="75000"/>
                  </a:prstClr>
                </a:solidFill>
                <a:latin typeface="Rockwell" pitchFamily="18" charset="0"/>
              </a:rPr>
              <a:t>Engage in statewide dissemination to support faculty and PD providers by providing resources to promote student use of evidence-based practices.</a:t>
            </a:r>
          </a:p>
          <a:p>
            <a:pPr algn="l"/>
            <a:endParaRPr lang="en-US" dirty="0" smtClean="0">
              <a:solidFill>
                <a:prstClr val="black">
                  <a:tint val="75000"/>
                </a:prstClr>
              </a:solidFill>
              <a:latin typeface="Rockwell" pitchFamily="18" charset="0"/>
            </a:endParaRPr>
          </a:p>
          <a:p>
            <a:pPr algn="l"/>
            <a:endParaRPr lang="en-US" dirty="0">
              <a:solidFill>
                <a:prstClr val="black">
                  <a:tint val="75000"/>
                </a:prstClr>
              </a:solidFill>
              <a:latin typeface="Rockwell" pitchFamily="18" charset="0"/>
            </a:endParaRPr>
          </a:p>
        </p:txBody>
      </p:sp>
      <p:sp>
        <p:nvSpPr>
          <p:cNvPr id="4" name="Title 3"/>
          <p:cNvSpPr>
            <a:spLocks noGrp="1"/>
          </p:cNvSpPr>
          <p:nvPr>
            <p:ph type="title"/>
          </p:nvPr>
        </p:nvSpPr>
        <p:spPr>
          <a:xfrm>
            <a:off x="-31295" y="-76200"/>
            <a:ext cx="9175295" cy="1143000"/>
          </a:xfrm>
          <a:solidFill>
            <a:schemeClr val="accent1">
              <a:lumMod val="75000"/>
            </a:schemeClr>
          </a:solidFill>
        </p:spPr>
        <p:txBody>
          <a:bodyPr/>
          <a:lstStyle/>
          <a:p>
            <a:r>
              <a:rPr lang="en-US" dirty="0" smtClean="0">
                <a:solidFill>
                  <a:schemeClr val="bg1"/>
                </a:solidFill>
                <a:latin typeface="Rockwell" panose="02060603020205020403" pitchFamily="18" charset="0"/>
              </a:rPr>
              <a:t>Objectives</a:t>
            </a:r>
            <a:endParaRPr lang="en-US" dirty="0">
              <a:solidFill>
                <a:schemeClr val="bg1"/>
              </a:solidFill>
              <a:latin typeface="Rockwell" panose="02060603020205020403" pitchFamily="18" charset="0"/>
            </a:endParaRPr>
          </a:p>
        </p:txBody>
      </p:sp>
      <p:pic>
        <p:nvPicPr>
          <p:cNvPr id="5122" name="Picture 2" descr="http://www.digital-topo-maps.com/county-map/north-carolina-county-map.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7316" y="1524000"/>
            <a:ext cx="4997245" cy="2055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816086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PSNARRATION" val="10,1302222563,C:\Documents and Settings\greenj\Desktop\FoundationsOnInclusion\NEW\CONNECT_FoundationsofInclusion.ppc"/>
</p:tagLst>
</file>

<file path=ppt/tags/tag10.xml><?xml version="1.0" encoding="utf-8"?>
<p:tagLst xmlns:a="http://schemas.openxmlformats.org/drawingml/2006/main" xmlns:r="http://schemas.openxmlformats.org/officeDocument/2006/relationships" xmlns:p="http://schemas.openxmlformats.org/presentationml/2006/main">
  <p:tag name="MMPROD_SUBSTITUTION_ID" val="{C22082AC-68C6-42DA-B6A7-CFBA76947AC0}"/>
</p:tagLst>
</file>

<file path=ppt/tags/tag11.xml><?xml version="1.0" encoding="utf-8"?>
<p:tagLst xmlns:a="http://schemas.openxmlformats.org/drawingml/2006/main" xmlns:r="http://schemas.openxmlformats.org/officeDocument/2006/relationships" xmlns:p="http://schemas.openxmlformats.org/presentationml/2006/main">
  <p:tag name="MMPROD_SUBSTITUTION_ID" val="{20B45B69-A15D-488E-ACD4-400BFD8D6E59}"/>
</p:tagLst>
</file>

<file path=ppt/tags/tag12.xml><?xml version="1.0" encoding="utf-8"?>
<p:tagLst xmlns:a="http://schemas.openxmlformats.org/drawingml/2006/main" xmlns:r="http://schemas.openxmlformats.org/officeDocument/2006/relationships" xmlns:p="http://schemas.openxmlformats.org/presentationml/2006/main">
  <p:tag name="PRESENTER_SHAPEINFO" val="&lt;ThreeDShapeInfo&gt;&lt;uuid val=&quot;{55EB849E-E92C-46A8-B674-76762345D8D0}&quot;/&gt;&lt;isInvalidForFieldText val=&quot;0&quot;/&gt;&lt;Image&gt;&lt;filename val=&quot;C:\DOCUME~1\greenj\LOCALS~1\Temp\PR\data\asimages\{55EB849E-E92C-46A8-B674-76762345D8D0}_23.png&quot;/&gt;&lt;left val=&quot;455&quot;/&gt;&lt;top val=&quot;123&quot;/&gt;&lt;width val=&quot;210&quot;/&gt;&lt;height val=&quot;307&quot;/&gt;&lt;hasText val=&quot;1&quot;/&gt;&lt;/Image&gt;&lt;/ThreeDShapeInfo&gt;"/>
</p:tagLst>
</file>

<file path=ppt/tags/tag2.xml><?xml version="1.0" encoding="utf-8"?>
<p:tagLst xmlns:a="http://schemas.openxmlformats.org/drawingml/2006/main" xmlns:r="http://schemas.openxmlformats.org/officeDocument/2006/relationships" xmlns:p="http://schemas.openxmlformats.org/presentationml/2006/main">
  <p:tag name="PPSNARRATION" val="12,1302222563,C:\Documents and Settings\greenj\Desktop\FoundationsOnInclusion\NEW\CONNECT_FoundationsofInclusion.ppc"/>
</p:tagLst>
</file>

<file path=ppt/tags/tag3.xml><?xml version="1.0" encoding="utf-8"?>
<p:tagLst xmlns:a="http://schemas.openxmlformats.org/drawingml/2006/main" xmlns:r="http://schemas.openxmlformats.org/officeDocument/2006/relationships" xmlns:p="http://schemas.openxmlformats.org/presentationml/2006/main">
  <p:tag name="PPSNARRATION" val="13,1302222563,C:\Documents and Settings\greenj\Desktop\FoundationsOnInclusion\NEW\CONNECT_FoundationsofInclusion.ppc"/>
</p:tagLst>
</file>

<file path=ppt/tags/tag4.xml><?xml version="1.0" encoding="utf-8"?>
<p:tagLst xmlns:a="http://schemas.openxmlformats.org/drawingml/2006/main" xmlns:r="http://schemas.openxmlformats.org/officeDocument/2006/relationships" xmlns:p="http://schemas.openxmlformats.org/presentationml/2006/main">
  <p:tag name="PPSNARRATIONPROPS" val="\\Athens.fpg.unc.edu\webmedia\CONNECT\Audio\Submix 1.L.wav"/>
  <p:tag name="PPSNARRATION" val="1,565071784,\\Athens.fpg.unc.edu\connect\MODULES\Instructors-Guide\CONNECT Quicktour 2 (version4)_pptx\Media.ppcx"/>
</p:tagLst>
</file>

<file path=ppt/tags/tag5.xml><?xml version="1.0" encoding="utf-8"?>
<p:tagLst xmlns:a="http://schemas.openxmlformats.org/drawingml/2006/main" xmlns:r="http://schemas.openxmlformats.org/officeDocument/2006/relationships" xmlns:p="http://schemas.openxmlformats.org/presentationml/2006/main">
  <p:tag name="MMPROD_SUBSTITUTION_ID" val="{07191CF3-E601-439D-8406-EEFFF038E7D8}"/>
</p:tagLst>
</file>

<file path=ppt/tags/tag6.xml><?xml version="1.0" encoding="utf-8"?>
<p:tagLst xmlns:a="http://schemas.openxmlformats.org/drawingml/2006/main" xmlns:r="http://schemas.openxmlformats.org/officeDocument/2006/relationships" xmlns:p="http://schemas.openxmlformats.org/presentationml/2006/main">
  <p:tag name="MMPROD_SUBSTITUTION_ID" val="{6DCD68A0-6194-45C8-8923-EF5EBD597321}"/>
</p:tagLst>
</file>

<file path=ppt/tags/tag7.xml><?xml version="1.0" encoding="utf-8"?>
<p:tagLst xmlns:a="http://schemas.openxmlformats.org/drawingml/2006/main" xmlns:r="http://schemas.openxmlformats.org/officeDocument/2006/relationships" xmlns:p="http://schemas.openxmlformats.org/presentationml/2006/main">
  <p:tag name="MMPROD_SUBSTITUTION_ID" val="{E05BEA12-560B-41D1-BBDE-602A00445EC5}"/>
</p:tagLst>
</file>

<file path=ppt/tags/tag8.xml><?xml version="1.0" encoding="utf-8"?>
<p:tagLst xmlns:a="http://schemas.openxmlformats.org/drawingml/2006/main" xmlns:r="http://schemas.openxmlformats.org/officeDocument/2006/relationships" xmlns:p="http://schemas.openxmlformats.org/presentationml/2006/main">
  <p:tag name="MMPROD_SUBSTITUTION_ID" val="{24F84C0B-3F63-46C8-9343-369E5681AD62}"/>
</p:tagLst>
</file>

<file path=ppt/tags/tag9.xml><?xml version="1.0" encoding="utf-8"?>
<p:tagLst xmlns:a="http://schemas.openxmlformats.org/drawingml/2006/main" xmlns:r="http://schemas.openxmlformats.org/officeDocument/2006/relationships" xmlns:p="http://schemas.openxmlformats.org/presentationml/2006/main">
  <p:tag name="MMPROD_SUBSTITUTION_ID" val="{519F2399-4B2D-443C-B709-5B2CA834914C}"/>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3.jpeg"/></Relationships>
</file>

<file path=ppt/theme/_rels/theme3.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1_VIDEO VERSION">
  <a:themeElements>
    <a:clrScheme name="Custom 1">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FFFFFF"/>
      </a:hlink>
      <a:folHlink>
        <a:srgbClr val="FFFFFF"/>
      </a:folHlink>
    </a:clrScheme>
    <a:fontScheme name="Prefab">
      <a:majorFont>
        <a:latin typeface="Arial Black"/>
        <a:ea typeface=""/>
        <a:cs typeface=""/>
        <a:font script="Jpan" typeface="ＭＳ Ｐゴシック"/>
        <a:font script="Hang" typeface="HY견고딕"/>
        <a:font script="Hans" typeface="宋体"/>
        <a:font script="Hant" typeface="新細明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refab">
      <a:fillStyleLst>
        <a:solidFill>
          <a:schemeClr val="phClr"/>
        </a:solidFill>
        <a:gradFill rotWithShape="1">
          <a:gsLst>
            <a:gs pos="0">
              <a:schemeClr val="phClr">
                <a:tint val="30000"/>
                <a:satMod val="200000"/>
              </a:schemeClr>
            </a:gs>
            <a:gs pos="30000">
              <a:schemeClr val="phClr">
                <a:tint val="60000"/>
                <a:satMod val="250000"/>
              </a:schemeClr>
            </a:gs>
            <a:gs pos="50000">
              <a:schemeClr val="phClr">
                <a:tint val="57000"/>
                <a:satMod val="250000"/>
              </a:schemeClr>
            </a:gs>
            <a:gs pos="100000">
              <a:schemeClr val="phClr">
                <a:tint val="17000"/>
                <a:satMod val="350000"/>
              </a:schemeClr>
            </a:gs>
          </a:gsLst>
          <a:lin ang="4000000" scaled="1"/>
        </a:gradFill>
        <a:gradFill rotWithShape="1">
          <a:gsLst>
            <a:gs pos="0">
              <a:schemeClr val="phClr">
                <a:tint val="75000"/>
                <a:satMod val="110000"/>
              </a:schemeClr>
            </a:gs>
            <a:gs pos="30000">
              <a:schemeClr val="phClr">
                <a:shade val="75000"/>
                <a:satMod val="130000"/>
              </a:schemeClr>
            </a:gs>
            <a:gs pos="50000">
              <a:schemeClr val="phClr">
                <a:shade val="70000"/>
                <a:satMod val="135000"/>
              </a:schemeClr>
            </a:gs>
            <a:gs pos="100000">
              <a:schemeClr val="phClr">
                <a:tint val="75000"/>
                <a:satMod val="110000"/>
              </a:schemeClr>
            </a:gs>
          </a:gsLst>
          <a:lin ang="4000000" scaled="1"/>
        </a:gradFill>
      </a:fillStyleLst>
      <a:lnStyleLst>
        <a:ln w="9525" cap="flat" cmpd="sng" algn="ctr">
          <a:solidFill>
            <a:schemeClr val="phClr">
              <a:shade val="95000"/>
              <a:satMod val="105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90000" algn="ctr" rotWithShape="0">
              <a:srgbClr val="000000">
                <a:alpha val="60000"/>
              </a:srgbClr>
            </a:outerShdw>
          </a:effectLst>
        </a:effectStyle>
        <a:effectStyle>
          <a:effectLst>
            <a:outerShdw blurRad="110000" algn="ctr" rotWithShape="0">
              <a:srgbClr val="000000">
                <a:alpha val="65000"/>
              </a:srgbClr>
            </a:outerShdw>
          </a:effectLst>
        </a:effectStyle>
        <a:effectStyle>
          <a:effectLst>
            <a:outerShdw blurRad="120000" algn="ctr" rotWithShape="0">
              <a:srgbClr val="000000">
                <a:alpha val="70000"/>
              </a:srgbClr>
            </a:outerShdw>
          </a:effectLst>
          <a:scene3d>
            <a:camera prst="orthographicFront"/>
            <a:lightRig rig="glow" dir="t">
              <a:rot lat="0" lon="0" rev="1800000"/>
            </a:lightRig>
          </a:scene3d>
          <a:sp3d contourW="12700" prstMaterial="dkEdge">
            <a:bevelT w="50800" h="44450" prst="angle"/>
            <a:contourClr>
              <a:schemeClr val="phClr">
                <a:shade val="40000"/>
              </a:schemeClr>
            </a:contourClr>
          </a:sp3d>
        </a:effectStyle>
      </a:effectStyleLst>
      <a:bgFillStyleLst>
        <a:solidFill>
          <a:schemeClr val="phClr"/>
        </a:solidFill>
        <a:gradFill rotWithShape="1">
          <a:gsLst>
            <a:gs pos="0">
              <a:schemeClr val="phClr">
                <a:tint val="75000"/>
                <a:satMod val="110000"/>
              </a:schemeClr>
            </a:gs>
            <a:gs pos="30000">
              <a:schemeClr val="phClr">
                <a:shade val="75000"/>
                <a:satMod val="130000"/>
              </a:schemeClr>
            </a:gs>
            <a:gs pos="50000">
              <a:schemeClr val="phClr">
                <a:shade val="70000"/>
                <a:satMod val="135000"/>
              </a:schemeClr>
            </a:gs>
            <a:gs pos="100000">
              <a:schemeClr val="phClr">
                <a:tint val="75000"/>
                <a:satMod val="110000"/>
              </a:schemeClr>
            </a:gs>
          </a:gsLst>
          <a:lin ang="4000000" scaled="1"/>
        </a:gradFill>
        <a:blipFill>
          <a:blip xmlns:r="http://schemas.openxmlformats.org/officeDocument/2006/relationships" r:embed="rId1">
            <a:duotone>
              <a:schemeClr val="phClr">
                <a:shade val="75000"/>
                <a:satMod val="120000"/>
              </a:schemeClr>
              <a:schemeClr val="phClr">
                <a:tint val="94000"/>
                <a:satMod val="21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Adjacency">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3.xml><?xml version="1.0" encoding="utf-8"?>
<a:theme xmlns:a="http://schemas.openxmlformats.org/drawingml/2006/main" name="1_Adjacency">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SCRIPT-NC template</Template>
  <TotalTime>2302</TotalTime>
  <Words>1428</Words>
  <Application>Microsoft Office PowerPoint</Application>
  <PresentationFormat>On-screen Show (4:3)</PresentationFormat>
  <Paragraphs>318</Paragraphs>
  <Slides>52</Slides>
  <Notes>45</Notes>
  <HiddenSlides>0</HiddenSlides>
  <MMClips>0</MMClips>
  <ScaleCrop>false</ScaleCrop>
  <HeadingPairs>
    <vt:vector size="4" baseType="variant">
      <vt:variant>
        <vt:lpstr>Theme</vt:lpstr>
      </vt:variant>
      <vt:variant>
        <vt:i4>3</vt:i4>
      </vt:variant>
      <vt:variant>
        <vt:lpstr>Slide Titles</vt:lpstr>
      </vt:variant>
      <vt:variant>
        <vt:i4>52</vt:i4>
      </vt:variant>
    </vt:vector>
  </HeadingPairs>
  <TitlesOfParts>
    <vt:vector size="55" baseType="lpstr">
      <vt:lpstr>1_VIDEO VERSION</vt:lpstr>
      <vt:lpstr>Adjacency</vt:lpstr>
      <vt:lpstr>1_Adjacency</vt:lpstr>
      <vt:lpstr>PowerPoint Presentation</vt:lpstr>
      <vt:lpstr>Welcome and  Introductions</vt:lpstr>
      <vt:lpstr>Overview of the Day</vt:lpstr>
      <vt:lpstr>SCRIPT-NC Priorities</vt:lpstr>
      <vt:lpstr>Objectives</vt:lpstr>
      <vt:lpstr>   </vt:lpstr>
      <vt:lpstr>Objectives</vt:lpstr>
      <vt:lpstr>Objectives</vt:lpstr>
      <vt:lpstr>Objectives</vt:lpstr>
      <vt:lpstr>Essential Frameworks</vt:lpstr>
      <vt:lpstr>Essential Frameworks</vt:lpstr>
      <vt:lpstr>Essential Frameworks</vt:lpstr>
      <vt:lpstr>PowerPoint Presentation</vt:lpstr>
      <vt:lpstr>PowerPoint Presentation</vt:lpstr>
      <vt:lpstr>PowerPoint Presentation</vt:lpstr>
      <vt:lpstr>Essential Frameworks</vt:lpstr>
      <vt:lpstr>NC Demographics (children under 6)</vt:lpstr>
      <vt:lpstr>NC Demographics</vt:lpstr>
      <vt:lpstr>NC needs early childhood professionals who . . .</vt:lpstr>
      <vt:lpstr>Do these frameworks sound familiar?</vt:lpstr>
      <vt:lpstr>PowerPoint Presentation</vt:lpstr>
      <vt:lpstr>What does this mean for you? </vt:lpstr>
      <vt:lpstr>Today you’ll . . .</vt:lpstr>
      <vt:lpstr>Our goal</vt:lpstr>
      <vt:lpstr>PowerPoint Presentation</vt:lpstr>
      <vt:lpstr>Program Enhancement Process</vt:lpstr>
      <vt:lpstr>Preconstruction</vt:lpstr>
      <vt:lpstr>Identifying Partners</vt:lpstr>
      <vt:lpstr>Clarifying a Vision</vt:lpstr>
      <vt:lpstr>Graduate of  the Future</vt:lpstr>
      <vt:lpstr>PowerPoint Presentation</vt:lpstr>
      <vt:lpstr>Deconstructing/reconstructing courses</vt:lpstr>
      <vt:lpstr>What’s the gist/context for this course?</vt:lpstr>
      <vt:lpstr>Non-negotiables</vt:lpstr>
      <vt:lpstr>Intentional Assignments</vt:lpstr>
      <vt:lpstr>Check your course assignments</vt:lpstr>
      <vt:lpstr>Check your assignment alignment</vt:lpstr>
      <vt:lpstr>PowerPoint Presentation</vt:lpstr>
      <vt:lpstr>The wisdom of your peers</vt:lpstr>
      <vt:lpstr>Resources to support the process</vt:lpstr>
      <vt:lpstr>SCRIPT-NC http://scriptnc.fpg.unc.edu/ </vt:lpstr>
      <vt:lpstr>PowerPoint Presentation</vt:lpstr>
      <vt:lpstr>Three resource collections</vt:lpstr>
      <vt:lpstr>PowerPoint Presentation</vt:lpstr>
      <vt:lpstr>Upcoming Webinars (2014)</vt:lpstr>
      <vt:lpstr>National Webinars  (2015)</vt:lpstr>
      <vt:lpstr>PowerPoint Presentation</vt:lpstr>
      <vt:lpstr>Available Modules</vt:lpstr>
      <vt:lpstr>PowerPoint Presentation</vt:lpstr>
      <vt:lpstr>SCRIPT-NC supports for next steps</vt:lpstr>
      <vt:lpstr>PowerPoint Presentation</vt:lpstr>
      <vt:lpstr>PowerPoint Presentation</vt:lpstr>
    </vt:vector>
  </TitlesOfParts>
  <Company>The University of North Carolina at Chapel Hill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FPG</dc:creator>
  <cp:lastModifiedBy>DCCC Student</cp:lastModifiedBy>
  <cp:revision>100</cp:revision>
  <cp:lastPrinted>2014-09-29T22:14:59Z</cp:lastPrinted>
  <dcterms:created xsi:type="dcterms:W3CDTF">2012-03-02T18:26:32Z</dcterms:created>
  <dcterms:modified xsi:type="dcterms:W3CDTF">2014-10-01T19:25:02Z</dcterms:modified>
</cp:coreProperties>
</file>