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4" r:id="rId4"/>
    <p:sldMasterId id="2147483706" r:id="rId5"/>
  </p:sldMasterIdLst>
  <p:notesMasterIdLst>
    <p:notesMasterId r:id="rId50"/>
  </p:notesMasterIdLst>
  <p:handoutMasterIdLst>
    <p:handoutMasterId r:id="rId51"/>
  </p:handoutMasterIdLst>
  <p:sldIdLst>
    <p:sldId id="257" r:id="rId6"/>
    <p:sldId id="309" r:id="rId7"/>
    <p:sldId id="260" r:id="rId8"/>
    <p:sldId id="261" r:id="rId9"/>
    <p:sldId id="262" r:id="rId10"/>
    <p:sldId id="263" r:id="rId11"/>
    <p:sldId id="264" r:id="rId12"/>
    <p:sldId id="265" r:id="rId13"/>
    <p:sldId id="266" r:id="rId14"/>
    <p:sldId id="269" r:id="rId15"/>
    <p:sldId id="344" r:id="rId16"/>
    <p:sldId id="345" r:id="rId17"/>
    <p:sldId id="348" r:id="rId18"/>
    <p:sldId id="341" r:id="rId19"/>
    <p:sldId id="311" r:id="rId20"/>
    <p:sldId id="313" r:id="rId21"/>
    <p:sldId id="315" r:id="rId22"/>
    <p:sldId id="316" r:id="rId23"/>
    <p:sldId id="314" r:id="rId24"/>
    <p:sldId id="317" r:id="rId25"/>
    <p:sldId id="319" r:id="rId26"/>
    <p:sldId id="320" r:id="rId27"/>
    <p:sldId id="322" r:id="rId28"/>
    <p:sldId id="324" r:id="rId29"/>
    <p:sldId id="342" r:id="rId30"/>
    <p:sldId id="339" r:id="rId31"/>
    <p:sldId id="325" r:id="rId32"/>
    <p:sldId id="349" r:id="rId33"/>
    <p:sldId id="331" r:id="rId34"/>
    <p:sldId id="332" r:id="rId35"/>
    <p:sldId id="350" r:id="rId36"/>
    <p:sldId id="334" r:id="rId37"/>
    <p:sldId id="335" r:id="rId38"/>
    <p:sldId id="346" r:id="rId39"/>
    <p:sldId id="338" r:id="rId40"/>
    <p:sldId id="337" r:id="rId41"/>
    <p:sldId id="336" r:id="rId42"/>
    <p:sldId id="303" r:id="rId43"/>
    <p:sldId id="304" r:id="rId44"/>
    <p:sldId id="305" r:id="rId45"/>
    <p:sldId id="347" r:id="rId46"/>
    <p:sldId id="306" r:id="rId47"/>
    <p:sldId id="307" r:id="rId48"/>
    <p:sldId id="308" r:id="rId4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p:cViewPr>
        <p:scale>
          <a:sx n="100" d="100"/>
          <a:sy n="100" d="100"/>
        </p:scale>
        <p:origin x="-859" y="274"/>
      </p:cViewPr>
      <p:guideLst>
        <p:guide orient="horz" pos="2160"/>
        <p:guide pos="2880"/>
      </p:guideLst>
    </p:cSldViewPr>
  </p:slideViewPr>
  <p:notesTextViewPr>
    <p:cViewPr>
      <p:scale>
        <a:sx n="1" d="1"/>
        <a:sy n="1" d="1"/>
      </p:scale>
      <p:origin x="0" y="0"/>
    </p:cViewPr>
  </p:notesTextViewPr>
  <p:sorterViewPr>
    <p:cViewPr>
      <p:scale>
        <a:sx n="100" d="100"/>
        <a:sy n="100" d="100"/>
      </p:scale>
      <p:origin x="0" y="2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9B246-1364-42E9-80F5-58807C2A0DFD}" type="doc">
      <dgm:prSet loTypeId="urn:microsoft.com/office/officeart/2005/8/layout/cycle8" loCatId="cycle" qsTypeId="urn:microsoft.com/office/officeart/2005/8/quickstyle/simple1" qsCatId="simple" csTypeId="urn:microsoft.com/office/officeart/2005/8/colors/accent1_2" csCatId="accent1" phldr="1"/>
      <dgm:spPr/>
    </dgm:pt>
    <dgm:pt modelId="{DE4381F9-158E-451C-8E86-20497CFA9A83}">
      <dgm:prSet phldrT="[Text]" custT="1"/>
      <dgm:spPr>
        <a:xfrm>
          <a:off x="2403812" y="282320"/>
          <a:ext cx="3648456" cy="3648456"/>
        </a:xfr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gm:spPr>
      <dgm:t>
        <a:bodyPr/>
        <a:lstStyle/>
        <a:p>
          <a:r>
            <a:rPr lang="en-US" sz="1800" dirty="0" smtClean="0">
              <a:solidFill>
                <a:sysClr val="window" lastClr="FFFFFF"/>
              </a:solidFill>
              <a:latin typeface="Calibri" panose="020F0502020204030204" pitchFamily="34" charset="0"/>
              <a:ea typeface="+mn-ea"/>
              <a:cs typeface="+mn-cs"/>
            </a:rPr>
            <a:t>Individually Appropriate</a:t>
          </a:r>
          <a:endParaRPr lang="en-US" sz="1800" dirty="0">
            <a:solidFill>
              <a:sysClr val="window" lastClr="FFFFFF"/>
            </a:solidFill>
            <a:latin typeface="Calibri" panose="020F0502020204030204" pitchFamily="34" charset="0"/>
            <a:ea typeface="+mn-ea"/>
            <a:cs typeface="+mn-cs"/>
          </a:endParaRPr>
        </a:p>
      </dgm:t>
    </dgm:pt>
    <dgm:pt modelId="{0595152D-A9D9-43AC-A93B-21E88FDFF976}" type="parTrans" cxnId="{F6D4E42D-1DCD-4CDC-B778-8455F52C1B36}">
      <dgm:prSet/>
      <dgm:spPr/>
      <dgm:t>
        <a:bodyPr/>
        <a:lstStyle/>
        <a:p>
          <a:endParaRPr lang="en-US"/>
        </a:p>
      </dgm:t>
    </dgm:pt>
    <dgm:pt modelId="{6C4EE06F-19C1-4E9F-88C2-F07C45330F55}" type="sibTrans" cxnId="{F6D4E42D-1DCD-4CDC-B778-8455F52C1B36}">
      <dgm:prSet/>
      <dgm:spPr/>
      <dgm:t>
        <a:bodyPr/>
        <a:lstStyle/>
        <a:p>
          <a:endParaRPr lang="en-US"/>
        </a:p>
      </dgm:t>
    </dgm:pt>
    <dgm:pt modelId="{631014DC-4C90-45C0-986A-C2BA0D09931F}">
      <dgm:prSet phldrT="[Text]" custT="1"/>
      <dgm:spPr>
        <a:xfrm>
          <a:off x="2328671" y="412622"/>
          <a:ext cx="3648456" cy="3648456"/>
        </a:xfr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gm:spPr>
      <dgm:t>
        <a:bodyPr/>
        <a:lstStyle/>
        <a:p>
          <a:r>
            <a:rPr lang="en-US" sz="1800" dirty="0" smtClean="0">
              <a:solidFill>
                <a:sysClr val="window" lastClr="FFFFFF"/>
              </a:solidFill>
              <a:latin typeface="Calibri" panose="020F0502020204030204" pitchFamily="34" charset="0"/>
              <a:ea typeface="+mn-ea"/>
              <a:cs typeface="+mn-cs"/>
            </a:rPr>
            <a:t>Developmentally Appropriate</a:t>
          </a:r>
          <a:endParaRPr lang="en-US" sz="1800" dirty="0">
            <a:solidFill>
              <a:sysClr val="window" lastClr="FFFFFF"/>
            </a:solidFill>
            <a:latin typeface="Calibri" panose="020F0502020204030204" pitchFamily="34" charset="0"/>
            <a:ea typeface="+mn-ea"/>
            <a:cs typeface="+mn-cs"/>
          </a:endParaRPr>
        </a:p>
      </dgm:t>
    </dgm:pt>
    <dgm:pt modelId="{46B80B37-56AD-4F5D-B1C5-EF9AF4476DEF}" type="parTrans" cxnId="{BAFBEBDE-ADA2-4B73-9A81-9B28DD8D0877}">
      <dgm:prSet/>
      <dgm:spPr/>
      <dgm:t>
        <a:bodyPr/>
        <a:lstStyle/>
        <a:p>
          <a:endParaRPr lang="en-US"/>
        </a:p>
      </dgm:t>
    </dgm:pt>
    <dgm:pt modelId="{E787B45C-0FBD-4A00-9440-C1F2CA0CE98C}" type="sibTrans" cxnId="{BAFBEBDE-ADA2-4B73-9A81-9B28DD8D0877}">
      <dgm:prSet/>
      <dgm:spPr/>
      <dgm:t>
        <a:bodyPr/>
        <a:lstStyle/>
        <a:p>
          <a:endParaRPr lang="en-US"/>
        </a:p>
      </dgm:t>
    </dgm:pt>
    <dgm:pt modelId="{299EDF05-D5FD-4473-8687-8677B25BB6B0}">
      <dgm:prSet phldrT="[Text]" custT="1"/>
      <dgm:spPr>
        <a:xfrm>
          <a:off x="2253531" y="282320"/>
          <a:ext cx="3648456" cy="3648456"/>
        </a:xfr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gm:spPr>
      <dgm:t>
        <a:bodyPr/>
        <a:lstStyle/>
        <a:p>
          <a:r>
            <a:rPr lang="en-US" sz="1800" dirty="0" smtClean="0">
              <a:solidFill>
                <a:sysClr val="window" lastClr="FFFFFF"/>
              </a:solidFill>
              <a:latin typeface="Calibri" panose="020F0502020204030204" pitchFamily="34" charset="0"/>
              <a:ea typeface="+mn-ea"/>
              <a:cs typeface="+mn-cs"/>
            </a:rPr>
            <a:t>Culturally</a:t>
          </a:r>
        </a:p>
        <a:p>
          <a:r>
            <a:rPr lang="en-US" sz="1800" dirty="0" smtClean="0">
              <a:solidFill>
                <a:sysClr val="window" lastClr="FFFFFF"/>
              </a:solidFill>
              <a:latin typeface="Calibri" panose="020F0502020204030204" pitchFamily="34" charset="0"/>
              <a:ea typeface="+mn-ea"/>
              <a:cs typeface="+mn-cs"/>
            </a:rPr>
            <a:t>Appropriate</a:t>
          </a:r>
          <a:endParaRPr lang="en-US" sz="1800" dirty="0">
            <a:solidFill>
              <a:sysClr val="window" lastClr="FFFFFF"/>
            </a:solidFill>
            <a:latin typeface="Calibri" panose="020F0502020204030204" pitchFamily="34" charset="0"/>
            <a:ea typeface="+mn-ea"/>
            <a:cs typeface="+mn-cs"/>
          </a:endParaRPr>
        </a:p>
      </dgm:t>
    </dgm:pt>
    <dgm:pt modelId="{0483CD9C-9F52-436E-A674-72C47C20133B}" type="parTrans" cxnId="{729CC266-ED15-42EF-B26D-0A28ACDECCAF}">
      <dgm:prSet/>
      <dgm:spPr/>
      <dgm:t>
        <a:bodyPr/>
        <a:lstStyle/>
        <a:p>
          <a:endParaRPr lang="en-US"/>
        </a:p>
      </dgm:t>
    </dgm:pt>
    <dgm:pt modelId="{1AD4C790-A1FA-4207-98ED-F9D8D2C0176D}" type="sibTrans" cxnId="{729CC266-ED15-42EF-B26D-0A28ACDECCAF}">
      <dgm:prSet/>
      <dgm:spPr/>
      <dgm:t>
        <a:bodyPr/>
        <a:lstStyle/>
        <a:p>
          <a:endParaRPr lang="en-US"/>
        </a:p>
      </dgm:t>
    </dgm:pt>
    <dgm:pt modelId="{2C205FAE-3550-4E5A-8A80-5E67DBF762BC}" type="pres">
      <dgm:prSet presAssocID="{C119B246-1364-42E9-80F5-58807C2A0DFD}" presName="compositeShape" presStyleCnt="0">
        <dgm:presLayoutVars>
          <dgm:chMax val="7"/>
          <dgm:dir/>
          <dgm:resizeHandles val="exact"/>
        </dgm:presLayoutVars>
      </dgm:prSet>
      <dgm:spPr/>
    </dgm:pt>
    <dgm:pt modelId="{4D559822-4572-47FD-B19D-FE65E9082E65}" type="pres">
      <dgm:prSet presAssocID="{C119B246-1364-42E9-80F5-58807C2A0DFD}" presName="wedge1" presStyleLbl="node1" presStyleIdx="0" presStyleCnt="3" custScaleX="100048" custScaleY="102778" custLinFactNeighborX="984" custLinFactNeighborY="1020"/>
      <dgm:spPr>
        <a:prstGeom prst="pie">
          <a:avLst>
            <a:gd name="adj1" fmla="val 16200000"/>
            <a:gd name="adj2" fmla="val 1800000"/>
          </a:avLst>
        </a:prstGeom>
      </dgm:spPr>
      <dgm:t>
        <a:bodyPr/>
        <a:lstStyle/>
        <a:p>
          <a:endParaRPr lang="en-US"/>
        </a:p>
      </dgm:t>
    </dgm:pt>
    <dgm:pt modelId="{AABEC8A7-BC3D-430C-969F-8CD8CEB8050D}" type="pres">
      <dgm:prSet presAssocID="{C119B246-1364-42E9-80F5-58807C2A0DFD}" presName="dummy1a" presStyleCnt="0"/>
      <dgm:spPr/>
    </dgm:pt>
    <dgm:pt modelId="{84FA0C1E-049B-4475-94B4-1C81A6DC6579}" type="pres">
      <dgm:prSet presAssocID="{C119B246-1364-42E9-80F5-58807C2A0DFD}" presName="dummy1b" presStyleCnt="0"/>
      <dgm:spPr/>
    </dgm:pt>
    <dgm:pt modelId="{0EEA1CBC-A7BD-4C97-B68C-03C2E62F5529}" type="pres">
      <dgm:prSet presAssocID="{C119B246-1364-42E9-80F5-58807C2A0DFD}" presName="wedge1Tx" presStyleLbl="node1" presStyleIdx="0" presStyleCnt="3">
        <dgm:presLayoutVars>
          <dgm:chMax val="0"/>
          <dgm:chPref val="0"/>
          <dgm:bulletEnabled val="1"/>
        </dgm:presLayoutVars>
      </dgm:prSet>
      <dgm:spPr/>
      <dgm:t>
        <a:bodyPr/>
        <a:lstStyle/>
        <a:p>
          <a:endParaRPr lang="en-US"/>
        </a:p>
      </dgm:t>
    </dgm:pt>
    <dgm:pt modelId="{FD98AEB7-FB53-49C9-BEBD-139283A7A169}" type="pres">
      <dgm:prSet presAssocID="{C119B246-1364-42E9-80F5-58807C2A0DFD}" presName="wedge2" presStyleLbl="node1" presStyleIdx="1" presStyleCnt="3"/>
      <dgm:spPr>
        <a:prstGeom prst="pie">
          <a:avLst>
            <a:gd name="adj1" fmla="val 1800000"/>
            <a:gd name="adj2" fmla="val 9000000"/>
          </a:avLst>
        </a:prstGeom>
      </dgm:spPr>
      <dgm:t>
        <a:bodyPr/>
        <a:lstStyle/>
        <a:p>
          <a:endParaRPr lang="en-US"/>
        </a:p>
      </dgm:t>
    </dgm:pt>
    <dgm:pt modelId="{253F5AAF-00D9-4B9B-B3AF-CA10679196EC}" type="pres">
      <dgm:prSet presAssocID="{C119B246-1364-42E9-80F5-58807C2A0DFD}" presName="dummy2a" presStyleCnt="0"/>
      <dgm:spPr/>
    </dgm:pt>
    <dgm:pt modelId="{07D21047-D76B-4C6D-8FA4-54DC8D6C4F59}" type="pres">
      <dgm:prSet presAssocID="{C119B246-1364-42E9-80F5-58807C2A0DFD}" presName="dummy2b" presStyleCnt="0"/>
      <dgm:spPr/>
    </dgm:pt>
    <dgm:pt modelId="{45F9B7FC-F795-4B57-9B16-1CDD498A8BB1}" type="pres">
      <dgm:prSet presAssocID="{C119B246-1364-42E9-80F5-58807C2A0DFD}" presName="wedge2Tx" presStyleLbl="node1" presStyleIdx="1" presStyleCnt="3">
        <dgm:presLayoutVars>
          <dgm:chMax val="0"/>
          <dgm:chPref val="0"/>
          <dgm:bulletEnabled val="1"/>
        </dgm:presLayoutVars>
      </dgm:prSet>
      <dgm:spPr/>
      <dgm:t>
        <a:bodyPr/>
        <a:lstStyle/>
        <a:p>
          <a:endParaRPr lang="en-US"/>
        </a:p>
      </dgm:t>
    </dgm:pt>
    <dgm:pt modelId="{B1EE52B0-299E-4C37-A358-F837082718DC}" type="pres">
      <dgm:prSet presAssocID="{C119B246-1364-42E9-80F5-58807C2A0DFD}" presName="wedge3" presStyleLbl="node1" presStyleIdx="2" presStyleCnt="3" custLinFactNeighborX="1153" custLinFactNeighborY="2594"/>
      <dgm:spPr>
        <a:prstGeom prst="pie">
          <a:avLst>
            <a:gd name="adj1" fmla="val 9000000"/>
            <a:gd name="adj2" fmla="val 16200000"/>
          </a:avLst>
        </a:prstGeom>
      </dgm:spPr>
      <dgm:t>
        <a:bodyPr/>
        <a:lstStyle/>
        <a:p>
          <a:endParaRPr lang="en-US"/>
        </a:p>
      </dgm:t>
    </dgm:pt>
    <dgm:pt modelId="{85090C6D-41D6-4E2C-918E-D29ED71F4FED}" type="pres">
      <dgm:prSet presAssocID="{C119B246-1364-42E9-80F5-58807C2A0DFD}" presName="dummy3a" presStyleCnt="0"/>
      <dgm:spPr/>
    </dgm:pt>
    <dgm:pt modelId="{0AFAA58A-2C59-45F1-BE8B-7700AD4D4935}" type="pres">
      <dgm:prSet presAssocID="{C119B246-1364-42E9-80F5-58807C2A0DFD}" presName="dummy3b" presStyleCnt="0"/>
      <dgm:spPr/>
    </dgm:pt>
    <dgm:pt modelId="{7F01E0F6-6B9E-403E-A0EB-920A1C53B76B}" type="pres">
      <dgm:prSet presAssocID="{C119B246-1364-42E9-80F5-58807C2A0DFD}" presName="wedge3Tx" presStyleLbl="node1" presStyleIdx="2" presStyleCnt="3">
        <dgm:presLayoutVars>
          <dgm:chMax val="0"/>
          <dgm:chPref val="0"/>
          <dgm:bulletEnabled val="1"/>
        </dgm:presLayoutVars>
      </dgm:prSet>
      <dgm:spPr/>
      <dgm:t>
        <a:bodyPr/>
        <a:lstStyle/>
        <a:p>
          <a:endParaRPr lang="en-US"/>
        </a:p>
      </dgm:t>
    </dgm:pt>
    <dgm:pt modelId="{38D4F5AC-6EAA-4DBC-A9E1-D29244AC62E2}" type="pres">
      <dgm:prSet presAssocID="{6C4EE06F-19C1-4E9F-88C2-F07C45330F55}" presName="arrowWedge1" presStyleLbl="fgSibTrans2D1" presStyleIdx="0" presStyleCnt="3"/>
      <dgm:spPr>
        <a:xfrm>
          <a:off x="2178257" y="56464"/>
          <a:ext cx="4100169" cy="4100169"/>
        </a:xfrm>
        <a:prstGeom prst="circularArrow">
          <a:avLst>
            <a:gd name="adj1" fmla="val 5085"/>
            <a:gd name="adj2" fmla="val 327528"/>
            <a:gd name="adj3" fmla="val 1472472"/>
            <a:gd name="adj4" fmla="val 16199432"/>
            <a:gd name="adj5" fmla="val 5932"/>
          </a:avLst>
        </a:prstGeom>
        <a:solidFill>
          <a:srgbClr val="2DA2BF">
            <a:tint val="60000"/>
            <a:hueOff val="0"/>
            <a:satOff val="0"/>
            <a:lumOff val="0"/>
            <a:alphaOff val="0"/>
          </a:srgbClr>
        </a:solidFill>
        <a:ln>
          <a:noFill/>
        </a:ln>
        <a:effectLst/>
      </dgm:spPr>
    </dgm:pt>
    <dgm:pt modelId="{5F971CD1-7CD1-44F7-88D7-C92E667260E2}" type="pres">
      <dgm:prSet presAssocID="{E787B45C-0FBD-4A00-9440-C1F2CA0CE98C}" presName="arrowWedge2" presStyleLbl="fgSibTrans2D1" presStyleIdx="1" presStyleCnt="3"/>
      <dgm:spPr>
        <a:xfrm>
          <a:off x="2102815" y="186535"/>
          <a:ext cx="4100169" cy="4100169"/>
        </a:xfrm>
        <a:prstGeom prst="circularArrow">
          <a:avLst>
            <a:gd name="adj1" fmla="val 5085"/>
            <a:gd name="adj2" fmla="val 327528"/>
            <a:gd name="adj3" fmla="val 8671970"/>
            <a:gd name="adj4" fmla="val 1800502"/>
            <a:gd name="adj5" fmla="val 5932"/>
          </a:avLst>
        </a:prstGeom>
        <a:solidFill>
          <a:srgbClr val="2DA2BF">
            <a:tint val="60000"/>
            <a:hueOff val="0"/>
            <a:satOff val="0"/>
            <a:lumOff val="0"/>
            <a:alphaOff val="0"/>
          </a:srgbClr>
        </a:solidFill>
        <a:ln>
          <a:noFill/>
        </a:ln>
        <a:effectLst/>
      </dgm:spPr>
    </dgm:pt>
    <dgm:pt modelId="{22E04146-0B1D-40D5-A6F1-E9A8B54E005C}" type="pres">
      <dgm:prSet presAssocID="{1AD4C790-A1FA-4207-98ED-F9D8D2C0176D}" presName="arrowWedge3" presStyleLbl="fgSibTrans2D1" presStyleIdx="2" presStyleCnt="3" custLinFactNeighborX="754" custLinFactNeighborY="-1461"/>
      <dgm:spPr>
        <a:xfrm>
          <a:off x="2027373" y="56464"/>
          <a:ext cx="4100169" cy="4100169"/>
        </a:xfrm>
        <a:prstGeom prst="circularArrow">
          <a:avLst>
            <a:gd name="adj1" fmla="val 5085"/>
            <a:gd name="adj2" fmla="val 327528"/>
            <a:gd name="adj3" fmla="val 15873039"/>
            <a:gd name="adj4" fmla="val 9000000"/>
            <a:gd name="adj5" fmla="val 5932"/>
          </a:avLst>
        </a:prstGeom>
        <a:solidFill>
          <a:srgbClr val="2DA2BF">
            <a:tint val="60000"/>
            <a:hueOff val="0"/>
            <a:satOff val="0"/>
            <a:lumOff val="0"/>
            <a:alphaOff val="0"/>
          </a:srgbClr>
        </a:solidFill>
        <a:ln>
          <a:noFill/>
        </a:ln>
        <a:effectLst/>
      </dgm:spPr>
    </dgm:pt>
  </dgm:ptLst>
  <dgm:cxnLst>
    <dgm:cxn modelId="{EBC6FAAC-A96C-4F07-BFD8-A53D3E35A9A4}" type="presOf" srcId="{DE4381F9-158E-451C-8E86-20497CFA9A83}" destId="{0EEA1CBC-A7BD-4C97-B68C-03C2E62F5529}" srcOrd="1" destOrd="0" presId="urn:microsoft.com/office/officeart/2005/8/layout/cycle8"/>
    <dgm:cxn modelId="{6EC3B883-8CB5-4457-B056-8BC868A9981C}" type="presOf" srcId="{631014DC-4C90-45C0-986A-C2BA0D09931F}" destId="{45F9B7FC-F795-4B57-9B16-1CDD498A8BB1}" srcOrd="1" destOrd="0" presId="urn:microsoft.com/office/officeart/2005/8/layout/cycle8"/>
    <dgm:cxn modelId="{D4DFC7DF-DF77-4E53-B3D9-6F52AF8AEDF6}" type="presOf" srcId="{299EDF05-D5FD-4473-8687-8677B25BB6B0}" destId="{7F01E0F6-6B9E-403E-A0EB-920A1C53B76B}" srcOrd="1" destOrd="0" presId="urn:microsoft.com/office/officeart/2005/8/layout/cycle8"/>
    <dgm:cxn modelId="{56907B70-9435-46AE-A44C-5518BB116570}" type="presOf" srcId="{299EDF05-D5FD-4473-8687-8677B25BB6B0}" destId="{B1EE52B0-299E-4C37-A358-F837082718DC}" srcOrd="0" destOrd="0" presId="urn:microsoft.com/office/officeart/2005/8/layout/cycle8"/>
    <dgm:cxn modelId="{F6D4E42D-1DCD-4CDC-B778-8455F52C1B36}" srcId="{C119B246-1364-42E9-80F5-58807C2A0DFD}" destId="{DE4381F9-158E-451C-8E86-20497CFA9A83}" srcOrd="0" destOrd="0" parTransId="{0595152D-A9D9-43AC-A93B-21E88FDFF976}" sibTransId="{6C4EE06F-19C1-4E9F-88C2-F07C45330F55}"/>
    <dgm:cxn modelId="{DA7C3256-9A64-4957-B89C-282D112EBED2}" type="presOf" srcId="{631014DC-4C90-45C0-986A-C2BA0D09931F}" destId="{FD98AEB7-FB53-49C9-BEBD-139283A7A169}" srcOrd="0" destOrd="0" presId="urn:microsoft.com/office/officeart/2005/8/layout/cycle8"/>
    <dgm:cxn modelId="{729CC266-ED15-42EF-B26D-0A28ACDECCAF}" srcId="{C119B246-1364-42E9-80F5-58807C2A0DFD}" destId="{299EDF05-D5FD-4473-8687-8677B25BB6B0}" srcOrd="2" destOrd="0" parTransId="{0483CD9C-9F52-436E-A674-72C47C20133B}" sibTransId="{1AD4C790-A1FA-4207-98ED-F9D8D2C0176D}"/>
    <dgm:cxn modelId="{5E2300AB-6DE9-4A07-99C3-093DC59DD987}" type="presOf" srcId="{C119B246-1364-42E9-80F5-58807C2A0DFD}" destId="{2C205FAE-3550-4E5A-8A80-5E67DBF762BC}" srcOrd="0" destOrd="0" presId="urn:microsoft.com/office/officeart/2005/8/layout/cycle8"/>
    <dgm:cxn modelId="{4EB136BC-ED4B-4170-A156-4724846EC076}" type="presOf" srcId="{DE4381F9-158E-451C-8E86-20497CFA9A83}" destId="{4D559822-4572-47FD-B19D-FE65E9082E65}" srcOrd="0" destOrd="0" presId="urn:microsoft.com/office/officeart/2005/8/layout/cycle8"/>
    <dgm:cxn modelId="{BAFBEBDE-ADA2-4B73-9A81-9B28DD8D0877}" srcId="{C119B246-1364-42E9-80F5-58807C2A0DFD}" destId="{631014DC-4C90-45C0-986A-C2BA0D09931F}" srcOrd="1" destOrd="0" parTransId="{46B80B37-56AD-4F5D-B1C5-EF9AF4476DEF}" sibTransId="{E787B45C-0FBD-4A00-9440-C1F2CA0CE98C}"/>
    <dgm:cxn modelId="{37A520F4-4EBB-4D13-A75D-475151735F80}" type="presParOf" srcId="{2C205FAE-3550-4E5A-8A80-5E67DBF762BC}" destId="{4D559822-4572-47FD-B19D-FE65E9082E65}" srcOrd="0" destOrd="0" presId="urn:microsoft.com/office/officeart/2005/8/layout/cycle8"/>
    <dgm:cxn modelId="{236321AB-FF22-48B8-A5F8-D6B079D8FFA0}" type="presParOf" srcId="{2C205FAE-3550-4E5A-8A80-5E67DBF762BC}" destId="{AABEC8A7-BC3D-430C-969F-8CD8CEB8050D}" srcOrd="1" destOrd="0" presId="urn:microsoft.com/office/officeart/2005/8/layout/cycle8"/>
    <dgm:cxn modelId="{A45E5C2B-D470-4B9B-A330-DC7AF5CE4FEB}" type="presParOf" srcId="{2C205FAE-3550-4E5A-8A80-5E67DBF762BC}" destId="{84FA0C1E-049B-4475-94B4-1C81A6DC6579}" srcOrd="2" destOrd="0" presId="urn:microsoft.com/office/officeart/2005/8/layout/cycle8"/>
    <dgm:cxn modelId="{00160392-9CAC-441D-B163-D1793380FB23}" type="presParOf" srcId="{2C205FAE-3550-4E5A-8A80-5E67DBF762BC}" destId="{0EEA1CBC-A7BD-4C97-B68C-03C2E62F5529}" srcOrd="3" destOrd="0" presId="urn:microsoft.com/office/officeart/2005/8/layout/cycle8"/>
    <dgm:cxn modelId="{CEA31082-96DB-4B35-91A3-E074076C6385}" type="presParOf" srcId="{2C205FAE-3550-4E5A-8A80-5E67DBF762BC}" destId="{FD98AEB7-FB53-49C9-BEBD-139283A7A169}" srcOrd="4" destOrd="0" presId="urn:microsoft.com/office/officeart/2005/8/layout/cycle8"/>
    <dgm:cxn modelId="{12D0383B-D85B-421D-B69C-A1DD4F888C1F}" type="presParOf" srcId="{2C205FAE-3550-4E5A-8A80-5E67DBF762BC}" destId="{253F5AAF-00D9-4B9B-B3AF-CA10679196EC}" srcOrd="5" destOrd="0" presId="urn:microsoft.com/office/officeart/2005/8/layout/cycle8"/>
    <dgm:cxn modelId="{67958633-C55A-4B95-BFCC-35FC67577EBB}" type="presParOf" srcId="{2C205FAE-3550-4E5A-8A80-5E67DBF762BC}" destId="{07D21047-D76B-4C6D-8FA4-54DC8D6C4F59}" srcOrd="6" destOrd="0" presId="urn:microsoft.com/office/officeart/2005/8/layout/cycle8"/>
    <dgm:cxn modelId="{644EEFD9-832F-4597-80A6-C80E95947D79}" type="presParOf" srcId="{2C205FAE-3550-4E5A-8A80-5E67DBF762BC}" destId="{45F9B7FC-F795-4B57-9B16-1CDD498A8BB1}" srcOrd="7" destOrd="0" presId="urn:microsoft.com/office/officeart/2005/8/layout/cycle8"/>
    <dgm:cxn modelId="{D2C582D9-F353-4CDF-AFC0-97B2D0D506FA}" type="presParOf" srcId="{2C205FAE-3550-4E5A-8A80-5E67DBF762BC}" destId="{B1EE52B0-299E-4C37-A358-F837082718DC}" srcOrd="8" destOrd="0" presId="urn:microsoft.com/office/officeart/2005/8/layout/cycle8"/>
    <dgm:cxn modelId="{B8E2DBE0-0D22-4039-88AD-600CFA64A1CB}" type="presParOf" srcId="{2C205FAE-3550-4E5A-8A80-5E67DBF762BC}" destId="{85090C6D-41D6-4E2C-918E-D29ED71F4FED}" srcOrd="9" destOrd="0" presId="urn:microsoft.com/office/officeart/2005/8/layout/cycle8"/>
    <dgm:cxn modelId="{916D8423-37F0-4C22-BC5C-E9281F491B4B}" type="presParOf" srcId="{2C205FAE-3550-4E5A-8A80-5E67DBF762BC}" destId="{0AFAA58A-2C59-45F1-BE8B-7700AD4D4935}" srcOrd="10" destOrd="0" presId="urn:microsoft.com/office/officeart/2005/8/layout/cycle8"/>
    <dgm:cxn modelId="{7FB9E467-D9DE-4646-915E-06A20E7C116A}" type="presParOf" srcId="{2C205FAE-3550-4E5A-8A80-5E67DBF762BC}" destId="{7F01E0F6-6B9E-403E-A0EB-920A1C53B76B}" srcOrd="11" destOrd="0" presId="urn:microsoft.com/office/officeart/2005/8/layout/cycle8"/>
    <dgm:cxn modelId="{1FEEA8B1-1AA4-4821-8C5B-8524A178559E}" type="presParOf" srcId="{2C205FAE-3550-4E5A-8A80-5E67DBF762BC}" destId="{38D4F5AC-6EAA-4DBC-A9E1-D29244AC62E2}" srcOrd="12" destOrd="0" presId="urn:microsoft.com/office/officeart/2005/8/layout/cycle8"/>
    <dgm:cxn modelId="{79A9ECD3-3957-4F08-BC3F-0BFF3182E966}" type="presParOf" srcId="{2C205FAE-3550-4E5A-8A80-5E67DBF762BC}" destId="{5F971CD1-7CD1-44F7-88D7-C92E667260E2}" srcOrd="13" destOrd="0" presId="urn:microsoft.com/office/officeart/2005/8/layout/cycle8"/>
    <dgm:cxn modelId="{9369C43E-1EAF-475A-B858-9AD65E15A2EB}" type="presParOf" srcId="{2C205FAE-3550-4E5A-8A80-5E67DBF762BC}" destId="{22E04146-0B1D-40D5-A6F1-E9A8B54E005C}"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559822-4572-47FD-B19D-FE65E9082E65}">
      <dsp:nvSpPr>
        <dsp:cNvPr id="0" name=""/>
        <dsp:cNvSpPr/>
      </dsp:nvSpPr>
      <dsp:spPr>
        <a:xfrm>
          <a:off x="1371599" y="294196"/>
          <a:ext cx="3650207" cy="3749810"/>
        </a:xfrm>
        <a:prstGeom prst="pie">
          <a:avLst>
            <a:gd name="adj1" fmla="val 16200000"/>
            <a:gd name="adj2" fmla="val 1800000"/>
          </a:avLst>
        </a:prstGeo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Calibri" panose="020F0502020204030204" pitchFamily="34" charset="0"/>
              <a:ea typeface="+mn-ea"/>
              <a:cs typeface="+mn-cs"/>
            </a:rPr>
            <a:t>Individually Appropriate</a:t>
          </a:r>
          <a:endParaRPr lang="en-US" sz="1800" kern="1200" dirty="0">
            <a:solidFill>
              <a:sysClr val="window" lastClr="FFFFFF"/>
            </a:solidFill>
            <a:latin typeface="Calibri" panose="020F0502020204030204" pitchFamily="34" charset="0"/>
            <a:ea typeface="+mn-ea"/>
            <a:cs typeface="+mn-cs"/>
          </a:endParaRPr>
        </a:p>
      </dsp:txBody>
      <dsp:txXfrm>
        <a:off x="3295345" y="1088799"/>
        <a:ext cx="1303645" cy="1116014"/>
      </dsp:txXfrm>
    </dsp:sp>
    <dsp:sp modelId="{FD98AEB7-FB53-49C9-BEBD-139283A7A169}">
      <dsp:nvSpPr>
        <dsp:cNvPr id="0" name=""/>
        <dsp:cNvSpPr/>
      </dsp:nvSpPr>
      <dsp:spPr>
        <a:xfrm>
          <a:off x="1261433" y="437961"/>
          <a:ext cx="3648456" cy="3648456"/>
        </a:xfrm>
        <a:prstGeom prst="pie">
          <a:avLst>
            <a:gd name="adj1" fmla="val 1800000"/>
            <a:gd name="adj2" fmla="val 9000000"/>
          </a:avLst>
        </a:prstGeo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Calibri" panose="020F0502020204030204" pitchFamily="34" charset="0"/>
              <a:ea typeface="+mn-ea"/>
              <a:cs typeface="+mn-cs"/>
            </a:rPr>
            <a:t>Developmentally Appropriate</a:t>
          </a:r>
          <a:endParaRPr lang="en-US" sz="1800" kern="1200" dirty="0">
            <a:solidFill>
              <a:sysClr val="window" lastClr="FFFFFF"/>
            </a:solidFill>
            <a:latin typeface="Calibri" panose="020F0502020204030204" pitchFamily="34" charset="0"/>
            <a:ea typeface="+mn-ea"/>
            <a:cs typeface="+mn-cs"/>
          </a:endParaRPr>
        </a:p>
      </dsp:txBody>
      <dsp:txXfrm>
        <a:off x="2130113" y="2805114"/>
        <a:ext cx="1954530" cy="955548"/>
      </dsp:txXfrm>
    </dsp:sp>
    <dsp:sp modelId="{B1EE52B0-299E-4C37-A358-F837082718DC}">
      <dsp:nvSpPr>
        <dsp:cNvPr id="0" name=""/>
        <dsp:cNvSpPr/>
      </dsp:nvSpPr>
      <dsp:spPr>
        <a:xfrm>
          <a:off x="1228359" y="402300"/>
          <a:ext cx="3648456" cy="3648456"/>
        </a:xfrm>
        <a:prstGeom prst="pie">
          <a:avLst>
            <a:gd name="adj1" fmla="val 9000000"/>
            <a:gd name="adj2" fmla="val 16200000"/>
          </a:avLst>
        </a:prstGeom>
        <a:solidFill>
          <a:srgbClr val="2DA2BF">
            <a:hueOff val="0"/>
            <a:satOff val="0"/>
            <a:lumOff val="0"/>
            <a:alphaOff val="0"/>
          </a:srgbClr>
        </a:solidFill>
        <a:ln w="48000" cap="flat" cmpd="thickThin"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solidFill>
                <a:sysClr val="window" lastClr="FFFFFF"/>
              </a:solidFill>
              <a:latin typeface="Calibri" panose="020F0502020204030204" pitchFamily="34" charset="0"/>
              <a:ea typeface="+mn-ea"/>
              <a:cs typeface="+mn-cs"/>
            </a:rPr>
            <a:t>Culturally</a:t>
          </a:r>
        </a:p>
        <a:p>
          <a:pPr lvl="0" algn="ctr" defTabSz="800100">
            <a:lnSpc>
              <a:spcPct val="90000"/>
            </a:lnSpc>
            <a:spcBef>
              <a:spcPct val="0"/>
            </a:spcBef>
            <a:spcAft>
              <a:spcPct val="35000"/>
            </a:spcAft>
          </a:pPr>
          <a:r>
            <a:rPr lang="en-US" sz="1800" kern="1200" dirty="0" smtClean="0">
              <a:solidFill>
                <a:sysClr val="window" lastClr="FFFFFF"/>
              </a:solidFill>
              <a:latin typeface="Calibri" panose="020F0502020204030204" pitchFamily="34" charset="0"/>
              <a:ea typeface="+mn-ea"/>
              <a:cs typeface="+mn-cs"/>
            </a:rPr>
            <a:t>Appropriate</a:t>
          </a:r>
          <a:endParaRPr lang="en-US" sz="1800" kern="1200" dirty="0">
            <a:solidFill>
              <a:sysClr val="window" lastClr="FFFFFF"/>
            </a:solidFill>
            <a:latin typeface="Calibri" panose="020F0502020204030204" pitchFamily="34" charset="0"/>
            <a:ea typeface="+mn-ea"/>
            <a:cs typeface="+mn-cs"/>
          </a:endParaRPr>
        </a:p>
      </dsp:txBody>
      <dsp:txXfrm>
        <a:off x="1650972" y="1175425"/>
        <a:ext cx="1303020" cy="1085850"/>
      </dsp:txXfrm>
    </dsp:sp>
    <dsp:sp modelId="{38D4F5AC-6EAA-4DBC-A9E1-D29244AC62E2}">
      <dsp:nvSpPr>
        <dsp:cNvPr id="0" name=""/>
        <dsp:cNvSpPr/>
      </dsp:nvSpPr>
      <dsp:spPr>
        <a:xfrm>
          <a:off x="1146911" y="118516"/>
          <a:ext cx="4100169" cy="4100169"/>
        </a:xfrm>
        <a:prstGeom prst="circularArrow">
          <a:avLst>
            <a:gd name="adj1" fmla="val 5085"/>
            <a:gd name="adj2" fmla="val 327528"/>
            <a:gd name="adj3" fmla="val 1472472"/>
            <a:gd name="adj4" fmla="val 16199432"/>
            <a:gd name="adj5" fmla="val 5932"/>
          </a:avLst>
        </a:prstGeom>
        <a:solidFill>
          <a:srgbClr val="2DA2B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F971CD1-7CD1-44F7-88D7-C92E667260E2}">
      <dsp:nvSpPr>
        <dsp:cNvPr id="0" name=""/>
        <dsp:cNvSpPr/>
      </dsp:nvSpPr>
      <dsp:spPr>
        <a:xfrm>
          <a:off x="1035576" y="211874"/>
          <a:ext cx="4100169" cy="4100169"/>
        </a:xfrm>
        <a:prstGeom prst="circularArrow">
          <a:avLst>
            <a:gd name="adj1" fmla="val 5085"/>
            <a:gd name="adj2" fmla="val 327528"/>
            <a:gd name="adj3" fmla="val 8671970"/>
            <a:gd name="adj4" fmla="val 1800502"/>
            <a:gd name="adj5" fmla="val 5932"/>
          </a:avLst>
        </a:prstGeom>
        <a:solidFill>
          <a:srgbClr val="2DA2B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22E04146-0B1D-40D5-A6F1-E9A8B54E005C}">
      <dsp:nvSpPr>
        <dsp:cNvPr id="0" name=""/>
        <dsp:cNvSpPr/>
      </dsp:nvSpPr>
      <dsp:spPr>
        <a:xfrm>
          <a:off x="1033116" y="116540"/>
          <a:ext cx="4100169" cy="4100169"/>
        </a:xfrm>
        <a:prstGeom prst="circularArrow">
          <a:avLst>
            <a:gd name="adj1" fmla="val 5085"/>
            <a:gd name="adj2" fmla="val 327528"/>
            <a:gd name="adj3" fmla="val 15873039"/>
            <a:gd name="adj4" fmla="val 9000000"/>
            <a:gd name="adj5" fmla="val 5932"/>
          </a:avLst>
        </a:prstGeom>
        <a:solidFill>
          <a:srgbClr val="2DA2BF">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C01E8B3-13C9-4183-90CF-27E75B6396A2}" type="datetimeFigureOut">
              <a:rPr lang="en-US" smtClean="0"/>
              <a:t>4/7/2015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35273B7-0BFC-40A2-848B-A27DCAB831FB}" type="slidenum">
              <a:rPr lang="en-US" smtClean="0"/>
              <a:t>‹#›</a:t>
            </a:fld>
            <a:endParaRPr lang="en-US"/>
          </a:p>
        </p:txBody>
      </p:sp>
    </p:spTree>
    <p:extLst>
      <p:ext uri="{BB962C8B-B14F-4D97-AF65-F5344CB8AC3E}">
        <p14:creationId xmlns:p14="http://schemas.microsoft.com/office/powerpoint/2010/main" val="2108852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899B2F2-D5E0-4295-97EC-27B4BCD6F3F5}" type="datetimeFigureOut">
              <a:rPr lang="en-US" smtClean="0"/>
              <a:t>4/7/2015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DA430AC-737C-4AB9-8C67-3926D3DD500D}" type="slidenum">
              <a:rPr lang="en-US" smtClean="0"/>
              <a:t>‹#›</a:t>
            </a:fld>
            <a:endParaRPr lang="en-US"/>
          </a:p>
        </p:txBody>
      </p:sp>
    </p:spTree>
    <p:extLst>
      <p:ext uri="{BB962C8B-B14F-4D97-AF65-F5344CB8AC3E}">
        <p14:creationId xmlns:p14="http://schemas.microsoft.com/office/powerpoint/2010/main" val="3579126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80D53E-B960-4B09-B536-F6726FFD6130}"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339057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B1771-1205-4517-85B8-90B7C657B9B6}"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69401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13</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DDBE89-1245-42D0-904A-2A052313406B}" type="slidenum">
              <a:rPr lang="en-US">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1939579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16</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17</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18</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19</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20</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21</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22</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3</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51241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23</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24</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25</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27</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28</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31</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4</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5117108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12382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665965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B1771-1205-4517-85B8-90B7C657B9B6}"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1228775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B1771-1205-4517-85B8-90B7C657B9B6}"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694016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69CA91-B718-4424-A8E4-B92FF180201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5699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6</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530861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a:lstStyle/>
          <a:p>
            <a:endParaRPr lang="en-US" dirty="0" smtClean="0">
              <a:ea typeface="ＭＳ Ｐゴシック" pitchFamily="34" charset="-128"/>
            </a:endParaRPr>
          </a:p>
        </p:txBody>
      </p:sp>
      <p:sp>
        <p:nvSpPr>
          <p:cNvPr id="57348" name="Slide Number Placeholder 3"/>
          <p:cNvSpPr>
            <a:spLocks noGrp="1"/>
          </p:cNvSpPr>
          <p:nvPr>
            <p:ph type="sldNum" sz="quarter" idx="5"/>
          </p:nvPr>
        </p:nvSpPr>
        <p:spPr bwMode="auto">
          <a:noFill/>
          <a:ln>
            <a:miter lim="800000"/>
            <a:headEnd/>
            <a:tailEnd/>
          </a:ln>
        </p:spPr>
        <p:txBody>
          <a:bodyPr/>
          <a:lstStyle/>
          <a:p>
            <a:fld id="{BA66E622-B3AB-4EEA-BDD0-39FD6FF2D274}" type="slidenum">
              <a:rPr lang="en-US" smtClean="0">
                <a:solidFill>
                  <a:prstClr val="black"/>
                </a:solidFill>
                <a:ea typeface="ＭＳ Ｐゴシック" pitchFamily="34" charset="-128"/>
              </a:rPr>
              <a:pPr/>
              <a:t>7</a:t>
            </a:fld>
            <a:endParaRPr lang="en-US" smtClean="0">
              <a:solidFill>
                <a:prstClr val="black"/>
              </a:solidFill>
              <a:ea typeface="ＭＳ Ｐゴシック" pitchFamily="34" charset="-128"/>
            </a:endParaRPr>
          </a:p>
        </p:txBody>
      </p:sp>
    </p:spTree>
    <p:extLst>
      <p:ext uri="{BB962C8B-B14F-4D97-AF65-F5344CB8AC3E}">
        <p14:creationId xmlns:p14="http://schemas.microsoft.com/office/powerpoint/2010/main" val="2744443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B1771-1205-4517-85B8-90B7C657B9B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694016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DDDBE89-1245-42D0-904A-2A052313406B}" type="slidenum">
              <a:rPr lang="en-US">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193957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1B1771-1205-4517-85B8-90B7C657B9B6}"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694016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395598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9289738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742152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1)">
    <p:spTree>
      <p:nvGrpSpPr>
        <p:cNvPr id="1" name=""/>
        <p:cNvGrpSpPr/>
        <p:nvPr/>
      </p:nvGrpSpPr>
      <p:grpSpPr>
        <a:xfrm>
          <a:off x="0" y="0"/>
          <a:ext cx="0" cy="0"/>
          <a:chOff x="0" y="0"/>
          <a:chExt cx="0" cy="0"/>
        </a:xfrm>
      </p:grpSpPr>
      <p:sp>
        <p:nvSpPr>
          <p:cNvPr id="4" name="Rectangle 3"/>
          <p:cNvSpPr/>
          <p:nvPr/>
        </p:nvSpPr>
        <p:spPr>
          <a:xfrm>
            <a:off x="0" y="5943600"/>
            <a:ext cx="9144000" cy="9144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type="subTitle" idx="1"/>
          </p:nvPr>
        </p:nvSpPr>
        <p:spPr>
          <a:xfrm>
            <a:off x="304800" y="1600200"/>
            <a:ext cx="85344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Rectangle 1"/>
          <p:cNvSpPr>
            <a:spLocks noGrp="1"/>
          </p:cNvSpPr>
          <p:nvPr>
            <p:ph type="ctrTitle"/>
          </p:nvPr>
        </p:nvSpPr>
        <p:spPr>
          <a:xfrm>
            <a:off x="609600" y="6019800"/>
            <a:ext cx="7924800" cy="762000"/>
          </a:xfrm>
        </p:spPr>
        <p:txBody>
          <a:bodyPr>
            <a:normAutofit/>
          </a:bodyPr>
          <a:lstStyle>
            <a:lvl1pPr algn="ctr">
              <a:defRPr sz="4400">
                <a:solidFill>
                  <a:schemeClr val="bg1"/>
                </a:solidFill>
                <a:effectLst/>
              </a:defRPr>
            </a:lvl1pPr>
          </a:lstStyle>
          <a:p>
            <a:r>
              <a:rPr lang="en-US" smtClean="0"/>
              <a:t>Click to edit Master title style</a:t>
            </a:r>
            <a:endParaRPr lang="en-US" dirty="0"/>
          </a:p>
        </p:txBody>
      </p:sp>
    </p:spTree>
    <p:extLst>
      <p:ext uri="{BB962C8B-B14F-4D97-AF65-F5344CB8AC3E}">
        <p14:creationId xmlns:p14="http://schemas.microsoft.com/office/powerpoint/2010/main" val="2510164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2)">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Rectangle 1"/>
          <p:cNvSpPr>
            <a:spLocks noGrp="1"/>
          </p:cNvSpPr>
          <p:nvPr>
            <p:ph type="ctrTitle"/>
          </p:nvPr>
        </p:nvSpPr>
        <p:spPr>
          <a:xfrm>
            <a:off x="609600" y="5448299"/>
            <a:ext cx="7924800" cy="1333501"/>
          </a:xfrm>
        </p:spPr>
        <p:txBody>
          <a:bodyPr>
            <a:normAutofit/>
          </a:bodyPr>
          <a:lstStyle>
            <a:lvl1pPr algn="ctr">
              <a:defRPr sz="4400">
                <a:solidFill>
                  <a:schemeClr val="bg1"/>
                </a:solidFill>
                <a:effectLst/>
              </a:defRPr>
            </a:lvl1pPr>
          </a:lstStyle>
          <a:p>
            <a:r>
              <a:rPr lang="en-US" smtClean="0"/>
              <a:t>Click to edit Master title style</a:t>
            </a:r>
            <a:endParaRPr lang="en-US" dirty="0"/>
          </a:p>
        </p:txBody>
      </p:sp>
      <p:sp>
        <p:nvSpPr>
          <p:cNvPr id="3" name="Rectangle 2"/>
          <p:cNvSpPr>
            <a:spLocks noGrp="1"/>
          </p:cNvSpPr>
          <p:nvPr>
            <p:ph type="subTitle" idx="1"/>
          </p:nvPr>
        </p:nvSpPr>
        <p:spPr>
          <a:xfrm>
            <a:off x="304800" y="1600200"/>
            <a:ext cx="8534400" cy="1600200"/>
          </a:xfrm>
        </p:spPr>
        <p:txBody>
          <a:bodyPr anchor="ctr">
            <a:normAutofit/>
          </a:bodyPr>
          <a:lstStyle>
            <a:lvl1pPr marL="0" indent="0" algn="ctr">
              <a:buNone/>
              <a:defRPr sz="32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66960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6096000"/>
            <a:ext cx="9144000" cy="76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ound Same Side Corner Rectangle 4"/>
          <p:cNvSpPr/>
          <p:nvPr/>
        </p:nvSpPr>
        <p:spPr>
          <a:xfrm>
            <a:off x="0" y="-152400"/>
            <a:ext cx="9144000" cy="6248400"/>
          </a:xfrm>
          <a:prstGeom prst="round2SameRect">
            <a:avLst>
              <a:gd name="adj1" fmla="val 2821"/>
              <a:gd name="adj2" fmla="val 0"/>
            </a:avLst>
          </a:prstGeom>
          <a:gradFill flip="none" rotWithShape="1">
            <a:gsLst>
              <a:gs pos="80000">
                <a:schemeClr val="accent4"/>
              </a:gs>
              <a:gs pos="100000">
                <a:schemeClr val="accent1">
                  <a:tint val="23500"/>
                  <a:satMod val="160000"/>
                </a:schemeClr>
              </a:gs>
            </a:gsLst>
            <a:lin ang="1890000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Oval 5"/>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Oval 6"/>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Rectangle 1"/>
          <p:cNvSpPr>
            <a:spLocks noGrp="1"/>
          </p:cNvSpPr>
          <p:nvPr>
            <p:ph type="title"/>
          </p:nvPr>
        </p:nvSpPr>
        <p:spPr>
          <a:xfrm>
            <a:off x="609600" y="1371600"/>
            <a:ext cx="7772400" cy="4191000"/>
          </a:xfrm>
        </p:spPr>
        <p:txBody>
          <a:bodyPr/>
          <a:lstStyle>
            <a:lvl1pPr algn="ctr">
              <a:defRPr sz="4800" b="0" cap="none" baseline="0">
                <a:solidFill>
                  <a:schemeClr val="bg1"/>
                </a:solidFill>
                <a:effectLst/>
              </a:defRPr>
            </a:lvl1pPr>
          </a:lstStyle>
          <a:p>
            <a:r>
              <a:rPr lang="en-US" smtClean="0"/>
              <a:t>Click to edit Master title style</a:t>
            </a:r>
            <a:endParaRPr lang="en-US" dirty="0"/>
          </a:p>
        </p:txBody>
      </p:sp>
      <p:sp>
        <p:nvSpPr>
          <p:cNvPr id="3" name="Rectangle 2"/>
          <p:cNvSpPr>
            <a:spLocks noGrp="1"/>
          </p:cNvSpPr>
          <p:nvPr>
            <p:ph type="body" idx="1"/>
          </p:nvPr>
        </p:nvSpPr>
        <p:spPr>
          <a:xfrm>
            <a:off x="722313" y="6196013"/>
            <a:ext cx="7772400" cy="357187"/>
          </a:xfrm>
        </p:spPr>
        <p:txBody>
          <a:bodyPr anchor="ctr">
            <a:normAutofit/>
          </a:bodyPr>
          <a:lstStyle>
            <a:lvl1pPr marL="0" indent="0" algn="ctr">
              <a:buNone/>
              <a:defRPr sz="2800" b="0">
                <a:solidFill>
                  <a:schemeClr val="bg1">
                    <a:lumMod val="9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11936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lvl1pPr marL="0" indent="0">
              <a:spcBef>
                <a:spcPts val="600"/>
              </a:spcBef>
              <a:buNone/>
              <a:defRPr/>
            </a:lvl1pPr>
            <a:lvl2pPr>
              <a:buNone/>
              <a:defRPr/>
            </a:lvl2pPr>
            <a:lvl3pPr>
              <a:buNone/>
              <a:defRPr/>
            </a:lvl3pPr>
            <a:lvl4pPr>
              <a:buNone/>
              <a:defRPr/>
            </a:lvl4pPr>
            <a:lvl5pPr>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281600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Bullets)">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dirty="0"/>
          </a:p>
        </p:txBody>
      </p:sp>
      <p:sp>
        <p:nvSpPr>
          <p:cNvPr id="3" name="Rectangle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4542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301752"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a:spLocks noGrp="1"/>
          </p:cNvSpPr>
          <p:nvPr>
            <p:ph sz="half" idx="2"/>
          </p:nvPr>
        </p:nvSpPr>
        <p:spPr>
          <a:xfrm>
            <a:off x="4648200" y="1600200"/>
            <a:ext cx="4160520" cy="47548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030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defRPr/>
            </a:lvl1pPr>
          </a:lstStyle>
          <a:p>
            <a:r>
              <a:rPr lang="en-US" smtClean="0"/>
              <a:t>Click to edit Master title style</a:t>
            </a:r>
            <a:endParaRPr lang="en-US"/>
          </a:p>
        </p:txBody>
      </p:sp>
      <p:sp>
        <p:nvSpPr>
          <p:cNvPr id="3" name="Rectangle 2"/>
          <p:cNvSpPr>
            <a:spLocks noGrp="1"/>
          </p:cNvSpPr>
          <p:nvPr>
            <p:ph type="body" idx="1"/>
          </p:nvPr>
        </p:nvSpPr>
        <p:spPr>
          <a:xfrm>
            <a:off x="301752" y="1535112"/>
            <a:ext cx="416052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301752" y="2373312"/>
            <a:ext cx="416052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Rectangle 4"/>
          <p:cNvSpPr>
            <a:spLocks noGrp="1"/>
          </p:cNvSpPr>
          <p:nvPr>
            <p:ph type="body" sz="quarter" idx="3"/>
          </p:nvPr>
        </p:nvSpPr>
        <p:spPr>
          <a:xfrm>
            <a:off x="4645024" y="1535112"/>
            <a:ext cx="4160520" cy="827087"/>
          </a:xfrm>
          <a:solidFill>
            <a:schemeClr val="accent4">
              <a:lumMod val="20000"/>
              <a:lumOff val="80000"/>
            </a:schemeClr>
          </a:solidFill>
        </p:spPr>
        <p:txBody>
          <a:bodyPr anchor="ctr">
            <a:normAutofit/>
            <a:scene3d>
              <a:camera prst="orthographicFront"/>
              <a:lightRig rig="flat" dir="tl">
                <a:rot lat="0" lon="0" rev="6600000"/>
              </a:lightRig>
            </a:scene3d>
            <a:sp3d>
              <a:contourClr>
                <a:schemeClr val="accent2">
                  <a:shade val="75000"/>
                </a:schemeClr>
              </a:contourClr>
            </a:sp3d>
          </a:bodyPr>
          <a:lstStyle>
            <a:lvl1pPr marL="0" indent="0" algn="ctr">
              <a:buNone/>
              <a:defRPr lang="en-US" sz="2400" b="0" dirty="0" smtClean="0">
                <a:ln w="11430"/>
                <a:solidFill>
                  <a:schemeClr val="accent4">
                    <a:lumMod val="75000"/>
                  </a:schemeClr>
                </a:solidFill>
                <a:effectLst/>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4" y="2373312"/>
            <a:ext cx="4160520" cy="3951288"/>
          </a:xfrm>
        </p:spPr>
        <p:txBody>
          <a:bodyPr/>
          <a:lstStyle>
            <a:lvl1pPr>
              <a:defRPr sz="2400">
                <a:solidFill>
                  <a:schemeClr val="tx1">
                    <a:lumMod val="75000"/>
                    <a:lumOff val="25000"/>
                  </a:schemeClr>
                </a:solidFill>
              </a:defRPr>
            </a:lvl1pPr>
            <a:lvl2pPr>
              <a:defRPr sz="2000">
                <a:solidFill>
                  <a:schemeClr val="tx1">
                    <a:lumMod val="75000"/>
                    <a:lumOff val="25000"/>
                  </a:schemeClr>
                </a:solidFill>
              </a:defRPr>
            </a:lvl2pPr>
            <a:lvl3pPr>
              <a:defRPr sz="18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484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607471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24352868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Quote">
    <p:spTree>
      <p:nvGrpSpPr>
        <p:cNvPr id="1" name=""/>
        <p:cNvGrpSpPr/>
        <p:nvPr/>
      </p:nvGrpSpPr>
      <p:grpSpPr>
        <a:xfrm>
          <a:off x="0" y="0"/>
          <a:ext cx="0" cy="0"/>
          <a:chOff x="0" y="0"/>
          <a:chExt cx="0" cy="0"/>
        </a:xfrm>
      </p:grpSpPr>
      <p:sp>
        <p:nvSpPr>
          <p:cNvPr id="3" name="Oval 2"/>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4" name="Oval 3"/>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5" name="Rectangle 2"/>
          <p:cNvSpPr>
            <a:spLocks noGrp="1"/>
          </p:cNvSpPr>
          <p:nvPr>
            <p:ph idx="1"/>
          </p:nvPr>
        </p:nvSpPr>
        <p:spPr>
          <a:xfrm>
            <a:off x="304800" y="838200"/>
            <a:ext cx="8534400" cy="4648200"/>
          </a:xfrm>
        </p:spPr>
        <p:txBody>
          <a:bodyPr/>
          <a:lstStyle>
            <a:lvl1pPr>
              <a:buNone/>
              <a:defRPr>
                <a:solidFill>
                  <a:schemeClr val="bg1"/>
                </a:solidFill>
              </a:defRPr>
            </a:lvl1pPr>
            <a:lvl2pPr>
              <a:buNone/>
              <a:defRPr>
                <a:solidFill>
                  <a:schemeClr val="bg1">
                    <a:lumMod val="95000"/>
                  </a:schemeClr>
                </a:solidFill>
              </a:defRPr>
            </a:lvl2pPr>
            <a:lvl3pPr>
              <a:buNone/>
              <a:defRPr/>
            </a:lvl3pPr>
            <a:lvl4pPr>
              <a:buNone/>
              <a:defRPr/>
            </a:lvl4pPr>
            <a:lvl5pPr>
              <a:buNone/>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6084463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5045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7552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Footer Only">
    <p:spTree>
      <p:nvGrpSpPr>
        <p:cNvPr id="1" name=""/>
        <p:cNvGrpSpPr/>
        <p:nvPr/>
      </p:nvGrpSpPr>
      <p:grpSpPr>
        <a:xfrm>
          <a:off x="0" y="0"/>
          <a:ext cx="0" cy="0"/>
          <a:chOff x="0" y="0"/>
          <a:chExt cx="0" cy="0"/>
        </a:xfrm>
      </p:grpSpPr>
      <p:sp>
        <p:nvSpPr>
          <p:cNvPr id="2" name="Rectangle 1"/>
          <p:cNvSpPr/>
          <p:nvPr/>
        </p:nvSpPr>
        <p:spPr>
          <a:xfrm>
            <a:off x="0" y="6400800"/>
            <a:ext cx="66294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p:nvPr/>
        </p:nvSpPr>
        <p:spPr>
          <a:xfrm>
            <a:off x="6781800" y="640080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4" name="Picture 15" descr="fpg_masthead.gif"/>
          <p:cNvPicPr>
            <a:picLocks noChangeAspect="1"/>
          </p:cNvPicPr>
          <p:nvPr/>
        </p:nvPicPr>
        <p:blipFill>
          <a:blip r:embed="rId2" cstate="print"/>
          <a:srcRect r="31746"/>
          <a:stretch>
            <a:fillRect/>
          </a:stretch>
        </p:blipFill>
        <p:spPr bwMode="auto">
          <a:xfrm>
            <a:off x="6724650" y="6400800"/>
            <a:ext cx="2419350" cy="457200"/>
          </a:xfrm>
          <a:prstGeom prst="rect">
            <a:avLst/>
          </a:prstGeom>
          <a:noFill/>
          <a:ln w="9525">
            <a:noFill/>
            <a:miter lim="800000"/>
            <a:headEnd/>
            <a:tailEnd/>
          </a:ln>
        </p:spPr>
      </p:pic>
      <p:sp>
        <p:nvSpPr>
          <p:cNvPr id="5" name="TextBox 4"/>
          <p:cNvSpPr txBox="1">
            <a:spLocks noChangeArrowheads="1"/>
          </p:cNvSpPr>
          <p:nvPr/>
        </p:nvSpPr>
        <p:spPr bwMode="auto">
          <a:xfrm>
            <a:off x="152400" y="6411913"/>
            <a:ext cx="1128713" cy="369887"/>
          </a:xfrm>
          <a:prstGeom prst="rect">
            <a:avLst/>
          </a:prstGeom>
          <a:noFill/>
          <a:ln>
            <a:noFill/>
          </a:ln>
          <a:extLst/>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smtClean="0">
                <a:solidFill>
                  <a:prstClr val="white"/>
                </a:solidFill>
                <a:latin typeface="Britannic Bold" pitchFamily="34" charset="0"/>
              </a:rPr>
              <a:t>CONNECT</a:t>
            </a:r>
            <a:endParaRPr lang="en-US" sz="1800" smtClean="0">
              <a:solidFill>
                <a:prstClr val="white"/>
              </a:solidFill>
            </a:endParaRPr>
          </a:p>
        </p:txBody>
      </p:sp>
    </p:spTree>
    <p:extLst>
      <p:ext uri="{BB962C8B-B14F-4D97-AF65-F5344CB8AC3E}">
        <p14:creationId xmlns:p14="http://schemas.microsoft.com/office/powerpoint/2010/main" val="316006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Bullets)">
    <p:spTree>
      <p:nvGrpSpPr>
        <p:cNvPr id="1" name=""/>
        <p:cNvGrpSpPr/>
        <p:nvPr/>
      </p:nvGrpSpPr>
      <p:grpSpPr>
        <a:xfrm>
          <a:off x="0" y="0"/>
          <a:ext cx="0" cy="0"/>
          <a:chOff x="0" y="0"/>
          <a:chExt cx="0" cy="0"/>
        </a:xfrm>
      </p:grpSpPr>
      <p:sp>
        <p:nvSpPr>
          <p:cNvPr id="5" name="Rectangle 4"/>
          <p:cNvSpPr/>
          <p:nvPr/>
        </p:nvSpPr>
        <p:spPr>
          <a:xfrm>
            <a:off x="0" y="5486400"/>
            <a:ext cx="9144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3657600" y="5486400"/>
            <a:ext cx="54864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idx="1"/>
          </p:nvPr>
        </p:nvSpPr>
        <p:spPr>
          <a:xfrm>
            <a:off x="228600" y="304800"/>
            <a:ext cx="86868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a:spLocks noGrp="1"/>
          </p:cNvSpPr>
          <p:nvPr>
            <p:ph type="title"/>
          </p:nvPr>
        </p:nvSpPr>
        <p:spPr>
          <a:xfrm>
            <a:off x="228600" y="5562600"/>
            <a:ext cx="3200400" cy="1143000"/>
          </a:xfrm>
        </p:spPr>
        <p:txBody>
          <a:bodyPr/>
          <a:lstStyle>
            <a:lvl1pPr algn="r">
              <a:defRPr sz="2800" b="0">
                <a:latin typeface="Britannic Bold" pitchFamily="34" charset="0"/>
              </a:defRPr>
            </a:lvl1pPr>
          </a:lstStyle>
          <a:p>
            <a:r>
              <a:rPr lang="en-US" smtClean="0"/>
              <a:t>Click to edit Master title style</a:t>
            </a:r>
            <a:endParaRPr lang="en-US" dirty="0"/>
          </a:p>
        </p:txBody>
      </p:sp>
      <p:sp>
        <p:nvSpPr>
          <p:cNvPr id="4" name="Rectangle 3"/>
          <p:cNvSpPr>
            <a:spLocks noGrp="1"/>
          </p:cNvSpPr>
          <p:nvPr>
            <p:ph type="body" sz="half" idx="2"/>
          </p:nvPr>
        </p:nvSpPr>
        <p:spPr>
          <a:xfrm>
            <a:off x="3733800" y="5562600"/>
            <a:ext cx="4800600" cy="1143000"/>
          </a:xfrm>
        </p:spPr>
        <p:txBody>
          <a:bodyPr anchor="ctr">
            <a:normAutofit/>
          </a:bodyPr>
          <a:lstStyle>
            <a:lvl1pPr marL="0" indent="0" algn="l">
              <a:buNone/>
              <a:defRPr sz="3200" b="1">
                <a:solidFill>
                  <a:schemeClr val="accent4">
                    <a:lumMod val="50000"/>
                  </a:schemeClr>
                </a:solidFill>
                <a:latin typeface="Calibri"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390874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Content with Caption (Picture)">
    <p:spTree>
      <p:nvGrpSpPr>
        <p:cNvPr id="1" name=""/>
        <p:cNvGrpSpPr/>
        <p:nvPr/>
      </p:nvGrpSpPr>
      <p:grpSpPr>
        <a:xfrm>
          <a:off x="0" y="0"/>
          <a:ext cx="0" cy="0"/>
          <a:chOff x="0" y="0"/>
          <a:chExt cx="0" cy="0"/>
        </a:xfrm>
      </p:grpSpPr>
      <p:sp>
        <p:nvSpPr>
          <p:cNvPr id="5" name="Round Same Side Corner Rectangle 4"/>
          <p:cNvSpPr/>
          <p:nvPr/>
        </p:nvSpPr>
        <p:spPr>
          <a:xfrm>
            <a:off x="-152400" y="0"/>
            <a:ext cx="9448800" cy="1371600"/>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useBgFill="1">
        <p:nvSpPr>
          <p:cNvPr id="6" name="Rectangle 5"/>
          <p:cNvSpPr/>
          <p:nvPr/>
        </p:nvSpPr>
        <p:spPr>
          <a:xfrm>
            <a:off x="3581400" y="0"/>
            <a:ext cx="5410200" cy="13716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3657600" y="0"/>
            <a:ext cx="5257800" cy="13716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3" name="Rectangle 2"/>
          <p:cNvSpPr>
            <a:spLocks noGrp="1"/>
          </p:cNvSpPr>
          <p:nvPr>
            <p:ph type="pic" idx="1"/>
          </p:nvPr>
        </p:nvSpPr>
        <p:spPr>
          <a:xfrm>
            <a:off x="228600" y="1524000"/>
            <a:ext cx="8686800" cy="4910328"/>
          </a:xfrm>
          <a:no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 name="Rectangle 1"/>
          <p:cNvSpPr>
            <a:spLocks noGrp="1"/>
          </p:cNvSpPr>
          <p:nvPr>
            <p:ph type="title"/>
          </p:nvPr>
        </p:nvSpPr>
        <p:spPr>
          <a:xfrm>
            <a:off x="152400" y="76200"/>
            <a:ext cx="2667000" cy="1143000"/>
          </a:xfrm>
        </p:spPr>
        <p:txBody>
          <a:bodyPr/>
          <a:lstStyle>
            <a:lvl1pPr algn="l">
              <a:defRPr sz="2800" b="0"/>
            </a:lvl1pPr>
          </a:lstStyle>
          <a:p>
            <a:r>
              <a:rPr lang="en-US" smtClean="0"/>
              <a:t>Click to edit Master title style</a:t>
            </a:r>
            <a:endParaRPr lang="en-US" dirty="0"/>
          </a:p>
        </p:txBody>
      </p:sp>
      <p:sp>
        <p:nvSpPr>
          <p:cNvPr id="4" name="Rectangle 3"/>
          <p:cNvSpPr>
            <a:spLocks noGrp="1"/>
          </p:cNvSpPr>
          <p:nvPr>
            <p:ph type="body" sz="half" idx="2"/>
          </p:nvPr>
        </p:nvSpPr>
        <p:spPr>
          <a:xfrm>
            <a:off x="3733800" y="76200"/>
            <a:ext cx="5105400" cy="1143000"/>
          </a:xfrm>
        </p:spPr>
        <p:txBody>
          <a:bodyPr anchor="ctr">
            <a:normAutofit/>
          </a:bodyPr>
          <a:lstStyle>
            <a:lvl1pPr marL="0" indent="0">
              <a:buNone/>
              <a:defRPr sz="2800" b="1">
                <a:solidFill>
                  <a:schemeClr val="tx1">
                    <a:lumMod val="75000"/>
                    <a:lumOff val="2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43755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1437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 Same Side Corner Rectangle 3"/>
          <p:cNvSpPr/>
          <p:nvPr/>
        </p:nvSpPr>
        <p:spPr>
          <a:xfrm rot="5400000">
            <a:off x="4862513" y="2300287"/>
            <a:ext cx="6096000" cy="1952625"/>
          </a:xfrm>
          <a:prstGeom prst="round2SameRect">
            <a:avLst>
              <a:gd name="adj1" fmla="val 4902"/>
              <a:gd name="adj2" fmla="val 0"/>
            </a:avLst>
          </a:prstGeom>
          <a:solidFill>
            <a:schemeClr val="accent4">
              <a:lumMod val="75000"/>
            </a:schemeClr>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cxnSp>
        <p:nvCxnSpPr>
          <p:cNvPr id="5" name="Straight Connector 4"/>
          <p:cNvCxnSpPr/>
          <p:nvPr/>
        </p:nvCxnSpPr>
        <p:spPr>
          <a:xfrm>
            <a:off x="228600" y="6529388"/>
            <a:ext cx="8686800" cy="1587"/>
          </a:xfrm>
          <a:prstGeom prst="line">
            <a:avLst/>
          </a:prstGeom>
          <a:ln w="12700" cap="rnd" cmpd="sng" algn="ctr">
            <a:solidFill>
              <a:schemeClr val="tx2"/>
            </a:solidFill>
            <a:prstDash val="solid"/>
          </a:ln>
          <a:effectLst/>
        </p:spPr>
        <p:style>
          <a:lnRef idx="1">
            <a:schemeClr val="accent1"/>
          </a:lnRef>
          <a:fillRef idx="0">
            <a:schemeClr val="accent1"/>
          </a:fillRef>
          <a:effectRef idx="0">
            <a:schemeClr val="accent1"/>
          </a:effectRef>
          <a:fontRef idx="minor">
            <a:schemeClr val="tx1"/>
          </a:fontRef>
        </p:style>
      </p:cxnSp>
      <p:sp>
        <p:nvSpPr>
          <p:cNvPr id="3" name="Rectangle 2"/>
          <p:cNvSpPr>
            <a:spLocks noGrp="1"/>
          </p:cNvSpPr>
          <p:nvPr>
            <p:ph type="body" orient="vert" idx="1"/>
          </p:nvPr>
        </p:nvSpPr>
        <p:spPr>
          <a:xfrm>
            <a:off x="457200" y="274638"/>
            <a:ext cx="6400800" cy="60499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Rectangle 1"/>
          <p:cNvSpPr>
            <a:spLocks noGrp="1"/>
          </p:cNvSpPr>
          <p:nvPr>
            <p:ph type="title" orient="vert"/>
          </p:nvPr>
        </p:nvSpPr>
        <p:spPr>
          <a:xfrm>
            <a:off x="7029450" y="274638"/>
            <a:ext cx="1752600" cy="5973762"/>
          </a:xfrm>
        </p:spPr>
        <p:txBody>
          <a:bodyPr vert="eaVert"/>
          <a:lstStyle>
            <a:lvl1pPr>
              <a:defRPr>
                <a:solidFill>
                  <a:srgbClr val="FFFFF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030537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4114800"/>
          </a:xfrm>
        </p:spPr>
        <p:txBody>
          <a:bodyPr/>
          <a:lstStyle/>
          <a:p>
            <a:pPr lvl="0"/>
            <a:r>
              <a:rPr lang="en-US" noProof="0" smtClean="0"/>
              <a:t>Click icon to add table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fontAlgn="auto">
              <a:spcBef>
                <a:spcPts val="0"/>
              </a:spcBef>
              <a:spcAft>
                <a:spcPts val="0"/>
              </a:spcAft>
              <a:defRPr sz="1800">
                <a:latin typeface="+mn-lt"/>
              </a:defRPr>
            </a:lvl1pPr>
          </a:lstStyle>
          <a:p>
            <a:pPr>
              <a:defRPr/>
            </a:pPr>
            <a:fld id="{EF2A78B8-84B8-4893-8791-BB6CA9D2C535}" type="datetimeFigureOut">
              <a:rPr lang="en-US">
                <a:solidFill>
                  <a:prstClr val="black"/>
                </a:solidFill>
              </a:rPr>
              <a:pPr>
                <a:defRPr/>
              </a:pPr>
              <a:t>4/7/2015</a:t>
            </a:fld>
            <a:endParaRPr lang="en-US">
              <a:solidFill>
                <a:prstClr val="black"/>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fontAlgn="auto">
              <a:spcBef>
                <a:spcPts val="0"/>
              </a:spcBef>
              <a:spcAft>
                <a:spcPts val="0"/>
              </a:spcAft>
              <a:defRPr sz="1800">
                <a:latin typeface="+mn-lt"/>
              </a:defRPr>
            </a:lvl1pPr>
          </a:lstStyle>
          <a:p>
            <a:pPr>
              <a:defRPr/>
            </a:pPr>
            <a:fld id="{E04724B3-7DFF-47E9-96FF-D9B8682483AE}"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34124896"/>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ight Triangle 3"/>
          <p:cNvSpPr/>
          <p:nvPr/>
        </p:nvSpPr>
        <p:spPr>
          <a:xfrm rot="16200000" flipH="1">
            <a:off x="8272463" y="-71438"/>
            <a:ext cx="800100" cy="942975"/>
          </a:xfrm>
          <a:prstGeom prst="rtTriangl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498475" y="188354"/>
            <a:ext cx="7556500" cy="1116012"/>
          </a:xfrm>
        </p:spPr>
        <p:txBody>
          <a:bodyPr/>
          <a:lstStyle>
            <a:lvl1pPr>
              <a:defRPr>
                <a:solidFill>
                  <a:schemeClr val="accent4">
                    <a:lumMod val="75000"/>
                  </a:schemeClr>
                </a:solidFill>
              </a:defRPr>
            </a:lvl1pPr>
          </a:lstStyle>
          <a:p>
            <a:r>
              <a:rPr lang="en-US" smtClean="0"/>
              <a:t>Click to edit Master title style</a:t>
            </a:r>
            <a:endParaRPr/>
          </a:p>
        </p:txBody>
      </p:sp>
      <p:sp>
        <p:nvSpPr>
          <p:cNvPr id="3" name="Content Placeholder 2"/>
          <p:cNvSpPr>
            <a:spLocks noGrp="1"/>
          </p:cNvSpPr>
          <p:nvPr>
            <p:ph idx="1"/>
          </p:nvPr>
        </p:nvSpPr>
        <p:spPr/>
        <p:txBody>
          <a:bodyPr/>
          <a:lstStyle>
            <a:lvl1pPr>
              <a:defRPr sz="2800">
                <a:latin typeface="Calibri" pitchFamily="34" charset="0"/>
              </a:defRPr>
            </a:lvl1pPr>
            <a:lvl2pPr>
              <a:defRPr sz="2400">
                <a:latin typeface="Calibri" pitchFamily="34" charset="0"/>
              </a:defRPr>
            </a:lvl2pPr>
            <a:lvl3pPr>
              <a:defRPr sz="2400">
                <a:latin typeface="Calibri" pitchFamily="34" charset="0"/>
              </a:defRPr>
            </a:lvl3pPr>
            <a:lvl4pPr>
              <a:defRPr sz="2400">
                <a:latin typeface="Calibri" pitchFamily="34" charset="0"/>
              </a:defRPr>
            </a:lvl4pPr>
            <a:lvl5pPr>
              <a:defRPr sz="2400">
                <a:latin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a:xfrm>
            <a:off x="6794500" y="6423025"/>
            <a:ext cx="2133600" cy="365125"/>
          </a:xfrm>
          <a:prstGeom prst="rect">
            <a:avLst/>
          </a:prstGeom>
        </p:spPr>
        <p:txBody>
          <a:bodyPr/>
          <a:lstStyle>
            <a:lvl1pPr fontAlgn="auto">
              <a:spcBef>
                <a:spcPts val="0"/>
              </a:spcBef>
              <a:spcAft>
                <a:spcPts val="0"/>
              </a:spcAft>
              <a:defRPr sz="1800">
                <a:latin typeface="+mn-lt"/>
              </a:defRPr>
            </a:lvl1pPr>
          </a:lstStyle>
          <a:p>
            <a:pPr>
              <a:defRPr/>
            </a:pPr>
            <a:fld id="{04B025AD-6DF7-4073-BCE0-B6CE205F0CFC}" type="datetimeFigureOut">
              <a:rPr lang="en-US">
                <a:solidFill>
                  <a:prstClr val="black"/>
                </a:solidFill>
              </a:rPr>
              <a:pPr>
                <a:defRPr/>
              </a:pPr>
              <a:t>4/7/2015</a:t>
            </a:fld>
            <a:endParaRPr lang="en-US">
              <a:solidFill>
                <a:prstClr val="black"/>
              </a:solidFill>
            </a:endParaRPr>
          </a:p>
        </p:txBody>
      </p:sp>
      <p:sp>
        <p:nvSpPr>
          <p:cNvPr id="6" name="Footer Placeholder 4"/>
          <p:cNvSpPr>
            <a:spLocks noGrp="1"/>
          </p:cNvSpPr>
          <p:nvPr>
            <p:ph type="ftr" sz="quarter" idx="11"/>
          </p:nvPr>
        </p:nvSpPr>
        <p:spPr>
          <a:xfrm>
            <a:off x="201613" y="6423025"/>
            <a:ext cx="6122987" cy="365125"/>
          </a:xfrm>
          <a:prstGeom prst="rect">
            <a:avLst/>
          </a:prstGeom>
        </p:spPr>
        <p:txBody>
          <a:bodyPr/>
          <a:lstStyle>
            <a:lvl1pPr fontAlgn="auto">
              <a:spcBef>
                <a:spcPts val="0"/>
              </a:spcBef>
              <a:spcAft>
                <a:spcPts val="0"/>
              </a:spcAft>
              <a:defRPr sz="1800">
                <a:latin typeface="+mn-lt"/>
              </a:defRPr>
            </a:lvl1pPr>
          </a:lstStyle>
          <a:p>
            <a:pPr>
              <a:defRPr/>
            </a:pPr>
            <a:endParaRPr lang="en-US">
              <a:solidFill>
                <a:prstClr val="black"/>
              </a:solidFill>
            </a:endParaRPr>
          </a:p>
        </p:txBody>
      </p:sp>
    </p:spTree>
    <p:extLst>
      <p:ext uri="{BB962C8B-B14F-4D97-AF65-F5344CB8AC3E}">
        <p14:creationId xmlns:p14="http://schemas.microsoft.com/office/powerpoint/2010/main" val="359177844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0212DA-8E58-46BD-908D-E17915ADCDC3}" type="datetimeFigureOut">
              <a:rPr lang="en-US" smtClean="0"/>
              <a:t>4/7/2015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5974444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6" name="Rectangle 5"/>
          <p:cNvSpPr/>
          <p:nvPr/>
        </p:nvSpPr>
        <p:spPr>
          <a:xfrm>
            <a:off x="282575" y="228600"/>
            <a:ext cx="6386513" cy="59039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Geneva" pitchFamily="-65" charset="-128"/>
            </a:endParaRPr>
          </a:p>
        </p:txBody>
      </p:sp>
      <p:sp>
        <p:nvSpPr>
          <p:cNvPr id="7" name="TextBox 6"/>
          <p:cNvSpPr txBox="1">
            <a:spLocks noChangeArrowheads="1"/>
          </p:cNvSpPr>
          <p:nvPr/>
        </p:nvSpPr>
        <p:spPr bwMode="auto">
          <a:xfrm>
            <a:off x="425450" y="174625"/>
            <a:ext cx="412750" cy="831850"/>
          </a:xfrm>
          <a:prstGeom prst="rect">
            <a:avLst/>
          </a:prstGeom>
          <a:noFill/>
          <a:ln>
            <a:noFill/>
          </a:ln>
          <a:extLst/>
        </p:spPr>
        <p:txBody>
          <a:bodyPr lIns="0" tIns="0" rIns="0" bIns="0">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5400" b="1" smtClean="0">
                <a:solidFill>
                  <a:srgbClr val="B870B8"/>
                </a:solidFill>
                <a:ea typeface="Geneva"/>
                <a:cs typeface="Geneva"/>
              </a:rPr>
              <a:t>+</a:t>
            </a:r>
          </a:p>
        </p:txBody>
      </p:sp>
      <p:sp>
        <p:nvSpPr>
          <p:cNvPr id="8" name="Rectangle 7"/>
          <p:cNvSpPr/>
          <p:nvPr/>
        </p:nvSpPr>
        <p:spPr>
          <a:xfrm>
            <a:off x="6802438" y="228600"/>
            <a:ext cx="2057400" cy="203835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a typeface="Geneva" pitchFamily="-65" charset="-128"/>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Picture Placeholder 12"/>
          <p:cNvSpPr>
            <a:spLocks noGrp="1"/>
          </p:cNvSpPr>
          <p:nvPr>
            <p:ph type="pic" sz="quarter" idx="13"/>
          </p:nvPr>
        </p:nvSpPr>
        <p:spPr>
          <a:xfrm>
            <a:off x="6802438" y="2374940"/>
            <a:ext cx="2057400" cy="2039112"/>
          </a:xfrm>
        </p:spPr>
        <p:txBody>
          <a:bodyPr rtlCol="0">
            <a:normAutofit/>
          </a:bodyPr>
          <a:lstStyle>
            <a:lvl1pPr>
              <a:buNone/>
              <a:defRPr/>
            </a:lvl1pPr>
          </a:lstStyle>
          <a:p>
            <a:pPr lvl="0"/>
            <a:r>
              <a:rPr lang="en-US" noProof="0" smtClean="0"/>
              <a:t>Click icon to add picture</a:t>
            </a:r>
            <a:endParaRPr noProof="0"/>
          </a:p>
        </p:txBody>
      </p:sp>
      <p:sp>
        <p:nvSpPr>
          <p:cNvPr id="13" name="Picture Placeholder 12"/>
          <p:cNvSpPr>
            <a:spLocks noGrp="1"/>
          </p:cNvSpPr>
          <p:nvPr>
            <p:ph type="pic" sz="quarter" idx="14"/>
          </p:nvPr>
        </p:nvSpPr>
        <p:spPr>
          <a:xfrm>
            <a:off x="6802438" y="4535424"/>
            <a:ext cx="2057400" cy="2039112"/>
          </a:xfrm>
        </p:spPr>
        <p:txBody>
          <a:bodyPr rtlCol="0">
            <a:normAutofit/>
          </a:bodyPr>
          <a:lstStyle>
            <a:lvl1pPr>
              <a:buNone/>
              <a:defRPr/>
            </a:lvl1pPr>
          </a:lstStyle>
          <a:p>
            <a:pPr lvl="0"/>
            <a:r>
              <a:rPr lang="en-US" noProof="0" smtClean="0"/>
              <a:t>Click icon to add picture</a:t>
            </a:r>
            <a:endParaRPr noProof="0"/>
          </a:p>
        </p:txBody>
      </p:sp>
      <p:sp>
        <p:nvSpPr>
          <p:cNvPr id="9" name="Date Placeholder 4"/>
          <p:cNvSpPr>
            <a:spLocks noGrp="1"/>
          </p:cNvSpPr>
          <p:nvPr>
            <p:ph type="dt" sz="half" idx="15"/>
          </p:nvPr>
        </p:nvSpPr>
        <p:spPr>
          <a:xfrm>
            <a:off x="5211763" y="6235700"/>
            <a:ext cx="1349375"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fld id="{69A72968-EDF7-4D85-B0F8-9CA4F46E4FCE}" type="datetimeFigureOut">
              <a:rPr lang="en-US">
                <a:solidFill>
                  <a:prstClr val="white"/>
                </a:solidFill>
              </a:rPr>
              <a:pPr>
                <a:defRPr/>
              </a:pPr>
              <a:t>4/7/2015</a:t>
            </a:fld>
            <a:endParaRPr lang="en-US">
              <a:solidFill>
                <a:prstClr val="white"/>
              </a:solidFill>
            </a:endParaRPr>
          </a:p>
        </p:txBody>
      </p:sp>
      <p:sp>
        <p:nvSpPr>
          <p:cNvPr id="10" name="Footer Placeholder 5"/>
          <p:cNvSpPr>
            <a:spLocks noGrp="1"/>
          </p:cNvSpPr>
          <p:nvPr>
            <p:ph type="ftr" sz="quarter" idx="16"/>
          </p:nvPr>
        </p:nvSpPr>
        <p:spPr>
          <a:xfrm>
            <a:off x="381000" y="6235700"/>
            <a:ext cx="4648200" cy="365125"/>
          </a:xfrm>
          <a:prstGeom prst="rect">
            <a:avLst/>
          </a:prstGeom>
        </p:spPr>
        <p:txBody>
          <a:bodyPr/>
          <a:lstStyle>
            <a:lvl1pPr fontAlgn="auto">
              <a:spcBef>
                <a:spcPts val="0"/>
              </a:spcBef>
              <a:spcAft>
                <a:spcPts val="0"/>
              </a:spcAft>
              <a:defRPr sz="1800">
                <a:solidFill>
                  <a:schemeClr val="bg1"/>
                </a:solidFill>
                <a:latin typeface="+mn-lt"/>
              </a:defRPr>
            </a:lvl1pPr>
          </a:lstStyle>
          <a:p>
            <a:pPr>
              <a:defRPr/>
            </a:pPr>
            <a:endParaRPr lang="en-US">
              <a:solidFill>
                <a:prstClr val="white"/>
              </a:solidFill>
            </a:endParaRPr>
          </a:p>
        </p:txBody>
      </p:sp>
    </p:spTree>
    <p:extLst>
      <p:ext uri="{BB962C8B-B14F-4D97-AF65-F5344CB8AC3E}">
        <p14:creationId xmlns:p14="http://schemas.microsoft.com/office/powerpoint/2010/main" val="1596070376"/>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7631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074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7087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2379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5278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71738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649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931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040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0212DA-8E58-46BD-908D-E17915ADCDC3}" type="datetimeFigureOut">
              <a:rPr lang="en-US" smtClean="0"/>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22403378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867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24812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412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chemeClr val="tx1"/>
                </a:solidFill>
                <a:latin typeface="Arial" pitchFamily="34" charset="0"/>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solidFill>
                  <a:schemeClr val="tx1"/>
                </a:solidFill>
                <a:latin typeface="Arial" pitchFamily="34" charset="0"/>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solidFill>
                  <a:schemeClr val="tx1"/>
                </a:solidFill>
                <a:latin typeface="Arial" pitchFamily="34" charset="0"/>
              </a:defRPr>
            </a:lvl1pPr>
          </a:lstStyle>
          <a:p>
            <a:pPr>
              <a:defRPr/>
            </a:pPr>
            <a:fld id="{92352B58-BE71-4788-9B90-9ED2FF095D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80400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038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36756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708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50647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5826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648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0212DA-8E58-46BD-908D-E17915ADCDC3}" type="datetimeFigureOut">
              <a:rPr lang="en-US" smtClean="0"/>
              <a:t>4/7/2015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29105852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1822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4696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803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3043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81803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8762F6-894A-4152-B8AD-22A9C06F2C9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179367-538D-4714-88A4-A3B87839C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798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0212DA-8E58-46BD-908D-E17915ADCDC3}" type="datetimeFigureOut">
              <a:rPr lang="en-US" smtClean="0"/>
              <a:t>4/7/2015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651802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0212DA-8E58-46BD-908D-E17915ADCDC3}" type="datetimeFigureOut">
              <a:rPr lang="en-US" smtClean="0"/>
              <a:t>4/7/2015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37162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0212DA-8E58-46BD-908D-E17915ADCDC3}" type="datetimeFigureOut">
              <a:rPr lang="en-US" smtClean="0"/>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3970499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0212DA-8E58-46BD-908D-E17915ADCDC3}" type="datetimeFigureOut">
              <a:rPr lang="en-US" smtClean="0"/>
              <a:t>4/7/2015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165D8DA-219C-424F-8E5D-292890F522B6}" type="slidenum">
              <a:rPr lang="en-US" smtClean="0"/>
              <a:t>‹#›</a:t>
            </a:fld>
            <a:endParaRPr lang="en-US"/>
          </a:p>
        </p:txBody>
      </p:sp>
    </p:spTree>
    <p:extLst>
      <p:ext uri="{BB962C8B-B14F-4D97-AF65-F5344CB8AC3E}">
        <p14:creationId xmlns:p14="http://schemas.microsoft.com/office/powerpoint/2010/main" val="1997493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212DA-8E58-46BD-908D-E17915ADCDC3}" type="datetimeFigureOut">
              <a:rPr lang="en-US" smtClean="0"/>
              <a:t>4/7/2015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5D8DA-219C-424F-8E5D-292890F522B6}" type="slidenum">
              <a:rPr lang="en-US" smtClean="0"/>
              <a:t>‹#›</a:t>
            </a:fld>
            <a:endParaRPr lang="en-US"/>
          </a:p>
        </p:txBody>
      </p:sp>
    </p:spTree>
    <p:extLst>
      <p:ext uri="{BB962C8B-B14F-4D97-AF65-F5344CB8AC3E}">
        <p14:creationId xmlns:p14="http://schemas.microsoft.com/office/powerpoint/2010/main" val="3434216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Rectangle 16"/>
          <p:cNvSpPr/>
          <p:nvPr/>
        </p:nvSpPr>
        <p:spPr>
          <a:xfrm>
            <a:off x="0" y="0"/>
            <a:ext cx="9144000" cy="13716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9" name="Oval 18"/>
          <p:cNvSpPr/>
          <p:nvPr/>
        </p:nvSpPr>
        <p:spPr>
          <a:xfrm>
            <a:off x="5410200" y="3810000"/>
            <a:ext cx="5181600" cy="5181600"/>
          </a:xfrm>
          <a:prstGeom prst="ellipse">
            <a:avLst/>
          </a:prstGeom>
          <a:noFill/>
          <a:ln>
            <a:solidFill>
              <a:schemeClr val="accent5">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220" name="Title Placeholder 1"/>
          <p:cNvSpPr>
            <a:spLocks noGrp="1"/>
          </p:cNvSpPr>
          <p:nvPr>
            <p:ph type="title"/>
          </p:nvPr>
        </p:nvSpPr>
        <p:spPr bwMode="auto">
          <a:xfrm>
            <a:off x="304800" y="76200"/>
            <a:ext cx="8534400" cy="1219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1" name="Text Placeholder 2"/>
          <p:cNvSpPr>
            <a:spLocks noGrp="1"/>
          </p:cNvSpPr>
          <p:nvPr>
            <p:ph type="body" idx="1"/>
          </p:nvPr>
        </p:nvSpPr>
        <p:spPr bwMode="auto">
          <a:xfrm>
            <a:off x="304800" y="1600200"/>
            <a:ext cx="85344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5" name="Oval 14"/>
          <p:cNvSpPr/>
          <p:nvPr/>
        </p:nvSpPr>
        <p:spPr>
          <a:xfrm>
            <a:off x="8382000" y="2438400"/>
            <a:ext cx="2438400" cy="2438400"/>
          </a:xfrm>
          <a:prstGeom prst="ellipse">
            <a:avLst/>
          </a:prstGeom>
          <a:noFill/>
          <a:ln>
            <a:solidFill>
              <a:schemeClr val="accent4">
                <a:lumMod val="40000"/>
                <a:lumOff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a:off x="0" y="6400800"/>
            <a:ext cx="66294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a:off x="6781800" y="6400800"/>
            <a:ext cx="23622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225" name="Picture 13" descr="fpg_masthead.gif"/>
          <p:cNvPicPr>
            <a:picLocks noChangeAspect="1"/>
          </p:cNvPicPr>
          <p:nvPr/>
        </p:nvPicPr>
        <p:blipFill>
          <a:blip r:embed="rId22" cstate="print"/>
          <a:srcRect r="31746"/>
          <a:stretch>
            <a:fillRect/>
          </a:stretch>
        </p:blipFill>
        <p:spPr bwMode="auto">
          <a:xfrm>
            <a:off x="6724650" y="6400800"/>
            <a:ext cx="2419350" cy="457200"/>
          </a:xfrm>
          <a:prstGeom prst="rect">
            <a:avLst/>
          </a:prstGeom>
          <a:noFill/>
          <a:ln w="9525">
            <a:noFill/>
            <a:miter lim="800000"/>
            <a:headEnd/>
            <a:tailEnd/>
          </a:ln>
        </p:spPr>
      </p:pic>
      <p:sp>
        <p:nvSpPr>
          <p:cNvPr id="1034" name="TextBox 17"/>
          <p:cNvSpPr txBox="1">
            <a:spLocks noChangeArrowheads="1"/>
          </p:cNvSpPr>
          <p:nvPr/>
        </p:nvSpPr>
        <p:spPr bwMode="auto">
          <a:xfrm>
            <a:off x="152400" y="6411913"/>
            <a:ext cx="1128713" cy="369887"/>
          </a:xfrm>
          <a:prstGeom prst="rect">
            <a:avLst/>
          </a:prstGeom>
          <a:noFill/>
          <a:ln>
            <a:noFill/>
          </a:ln>
          <a:extLst/>
        </p:spPr>
        <p:txBody>
          <a:bodyPr wrap="none">
            <a:spAutoFit/>
          </a:bodyPr>
          <a:lstStyle>
            <a:lvl1pPr eaLnBrk="0" hangingPunct="0">
              <a:defRPr sz="2200">
                <a:solidFill>
                  <a:schemeClr val="tx1"/>
                </a:solidFill>
                <a:latin typeface="Arial" pitchFamily="34" charset="0"/>
              </a:defRPr>
            </a:lvl1pPr>
            <a:lvl2pPr marL="742950" indent="-285750" eaLnBrk="0" hangingPunct="0">
              <a:defRPr sz="2200">
                <a:solidFill>
                  <a:schemeClr val="tx1"/>
                </a:solidFill>
                <a:latin typeface="Arial" pitchFamily="34" charset="0"/>
              </a:defRPr>
            </a:lvl2pPr>
            <a:lvl3pPr marL="1143000" indent="-228600" eaLnBrk="0" hangingPunct="0">
              <a:defRPr sz="2200">
                <a:solidFill>
                  <a:schemeClr val="tx1"/>
                </a:solidFill>
                <a:latin typeface="Arial" pitchFamily="34" charset="0"/>
              </a:defRPr>
            </a:lvl3pPr>
            <a:lvl4pPr marL="1600200" indent="-228600" eaLnBrk="0" hangingPunct="0">
              <a:defRPr sz="2200">
                <a:solidFill>
                  <a:schemeClr val="tx1"/>
                </a:solidFill>
                <a:latin typeface="Arial" pitchFamily="34" charset="0"/>
              </a:defRPr>
            </a:lvl4pPr>
            <a:lvl5pPr marL="2057400" indent="-228600" eaLnBrk="0" hangingPunct="0">
              <a:defRPr sz="2200">
                <a:solidFill>
                  <a:schemeClr val="tx1"/>
                </a:solidFill>
                <a:latin typeface="Arial" pitchFamily="34" charset="0"/>
              </a:defRPr>
            </a:lvl5pPr>
            <a:lvl6pPr marL="2514600" indent="-228600" eaLnBrk="0" fontAlgn="base" hangingPunct="0">
              <a:spcBef>
                <a:spcPct val="0"/>
              </a:spcBef>
              <a:spcAft>
                <a:spcPct val="0"/>
              </a:spcAft>
              <a:defRPr sz="2200">
                <a:solidFill>
                  <a:schemeClr val="tx1"/>
                </a:solidFill>
                <a:latin typeface="Arial" pitchFamily="34" charset="0"/>
              </a:defRPr>
            </a:lvl6pPr>
            <a:lvl7pPr marL="2971800" indent="-228600" eaLnBrk="0" fontAlgn="base" hangingPunct="0">
              <a:spcBef>
                <a:spcPct val="0"/>
              </a:spcBef>
              <a:spcAft>
                <a:spcPct val="0"/>
              </a:spcAft>
              <a:defRPr sz="2200">
                <a:solidFill>
                  <a:schemeClr val="tx1"/>
                </a:solidFill>
                <a:latin typeface="Arial" pitchFamily="34" charset="0"/>
              </a:defRPr>
            </a:lvl7pPr>
            <a:lvl8pPr marL="3429000" indent="-228600" eaLnBrk="0" fontAlgn="base" hangingPunct="0">
              <a:spcBef>
                <a:spcPct val="0"/>
              </a:spcBef>
              <a:spcAft>
                <a:spcPct val="0"/>
              </a:spcAft>
              <a:defRPr sz="2200">
                <a:solidFill>
                  <a:schemeClr val="tx1"/>
                </a:solidFill>
                <a:latin typeface="Arial" pitchFamily="34" charset="0"/>
              </a:defRPr>
            </a:lvl8pPr>
            <a:lvl9pPr marL="3886200" indent="-228600" eaLnBrk="0" fontAlgn="base" hangingPunct="0">
              <a:spcBef>
                <a:spcPct val="0"/>
              </a:spcBef>
              <a:spcAft>
                <a:spcPct val="0"/>
              </a:spcAft>
              <a:defRPr sz="2200">
                <a:solidFill>
                  <a:schemeClr val="tx1"/>
                </a:solidFill>
                <a:latin typeface="Arial" pitchFamily="34" charset="0"/>
              </a:defRPr>
            </a:lvl9pPr>
          </a:lstStyle>
          <a:p>
            <a:pPr eaLnBrk="1" hangingPunct="1">
              <a:defRPr/>
            </a:pPr>
            <a:r>
              <a:rPr lang="en-US" sz="1800" smtClean="0">
                <a:solidFill>
                  <a:prstClr val="white"/>
                </a:solidFill>
                <a:latin typeface="Britannic Bold" pitchFamily="34" charset="0"/>
              </a:rPr>
              <a:t>CONNECT</a:t>
            </a:r>
            <a:endParaRPr lang="en-US" sz="1800" smtClean="0">
              <a:solidFill>
                <a:prstClr val="white"/>
              </a:solidFill>
            </a:endParaRPr>
          </a:p>
        </p:txBody>
      </p:sp>
    </p:spTree>
    <p:extLst>
      <p:ext uri="{BB962C8B-B14F-4D97-AF65-F5344CB8AC3E}">
        <p14:creationId xmlns:p14="http://schemas.microsoft.com/office/powerpoint/2010/main" val="40947309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txStyles>
    <p:titleStyle>
      <a:lvl1pPr algn="l" rtl="0" eaLnBrk="1" fontAlgn="base" hangingPunct="1">
        <a:spcBef>
          <a:spcPct val="0"/>
        </a:spcBef>
        <a:spcAft>
          <a:spcPct val="0"/>
        </a:spcAft>
        <a:defRPr sz="4000" kern="1200">
          <a:solidFill>
            <a:srgbClr val="FFFFFF"/>
          </a:solidFill>
          <a:latin typeface="Britannic Bold" pitchFamily="34" charset="0"/>
          <a:ea typeface="+mj-ea"/>
          <a:cs typeface="+mj-cs"/>
        </a:defRPr>
      </a:lvl1pPr>
      <a:lvl2pPr algn="l" rtl="0" eaLnBrk="1" fontAlgn="base" hangingPunct="1">
        <a:spcBef>
          <a:spcPct val="0"/>
        </a:spcBef>
        <a:spcAft>
          <a:spcPct val="0"/>
        </a:spcAft>
        <a:defRPr sz="4000">
          <a:solidFill>
            <a:srgbClr val="FFFFFF"/>
          </a:solidFill>
          <a:latin typeface="Britannic Bold" pitchFamily="34" charset="0"/>
        </a:defRPr>
      </a:lvl2pPr>
      <a:lvl3pPr algn="l" rtl="0" eaLnBrk="1" fontAlgn="base" hangingPunct="1">
        <a:spcBef>
          <a:spcPct val="0"/>
        </a:spcBef>
        <a:spcAft>
          <a:spcPct val="0"/>
        </a:spcAft>
        <a:defRPr sz="4000">
          <a:solidFill>
            <a:srgbClr val="FFFFFF"/>
          </a:solidFill>
          <a:latin typeface="Britannic Bold" pitchFamily="34" charset="0"/>
        </a:defRPr>
      </a:lvl3pPr>
      <a:lvl4pPr algn="l" rtl="0" eaLnBrk="1" fontAlgn="base" hangingPunct="1">
        <a:spcBef>
          <a:spcPct val="0"/>
        </a:spcBef>
        <a:spcAft>
          <a:spcPct val="0"/>
        </a:spcAft>
        <a:defRPr sz="4000">
          <a:solidFill>
            <a:srgbClr val="FFFFFF"/>
          </a:solidFill>
          <a:latin typeface="Britannic Bold" pitchFamily="34" charset="0"/>
        </a:defRPr>
      </a:lvl4pPr>
      <a:lvl5pPr algn="l" rtl="0" eaLnBrk="1" fontAlgn="base" hangingPunct="1">
        <a:spcBef>
          <a:spcPct val="0"/>
        </a:spcBef>
        <a:spcAft>
          <a:spcPct val="0"/>
        </a:spcAft>
        <a:defRPr sz="4000">
          <a:solidFill>
            <a:srgbClr val="FFFFFF"/>
          </a:solidFill>
          <a:latin typeface="Britannic Bold" pitchFamily="34" charset="0"/>
        </a:defRPr>
      </a:lvl5pPr>
      <a:lvl6pPr marL="457200" algn="l" rtl="0" eaLnBrk="1" fontAlgn="base" hangingPunct="1">
        <a:spcBef>
          <a:spcPct val="0"/>
        </a:spcBef>
        <a:spcAft>
          <a:spcPct val="0"/>
        </a:spcAft>
        <a:defRPr sz="4000">
          <a:solidFill>
            <a:srgbClr val="FFFFFF"/>
          </a:solidFill>
          <a:latin typeface="Britannic Bold" pitchFamily="34" charset="0"/>
        </a:defRPr>
      </a:lvl6pPr>
      <a:lvl7pPr marL="914400" algn="l" rtl="0" eaLnBrk="1" fontAlgn="base" hangingPunct="1">
        <a:spcBef>
          <a:spcPct val="0"/>
        </a:spcBef>
        <a:spcAft>
          <a:spcPct val="0"/>
        </a:spcAft>
        <a:defRPr sz="4000">
          <a:solidFill>
            <a:srgbClr val="FFFFFF"/>
          </a:solidFill>
          <a:latin typeface="Britannic Bold" pitchFamily="34" charset="0"/>
        </a:defRPr>
      </a:lvl7pPr>
      <a:lvl8pPr marL="1371600" algn="l" rtl="0" eaLnBrk="1" fontAlgn="base" hangingPunct="1">
        <a:spcBef>
          <a:spcPct val="0"/>
        </a:spcBef>
        <a:spcAft>
          <a:spcPct val="0"/>
        </a:spcAft>
        <a:defRPr sz="4000">
          <a:solidFill>
            <a:srgbClr val="FFFFFF"/>
          </a:solidFill>
          <a:latin typeface="Britannic Bold" pitchFamily="34" charset="0"/>
        </a:defRPr>
      </a:lvl8pPr>
      <a:lvl9pPr marL="1828800" algn="l" rtl="0" eaLnBrk="1" fontAlgn="base" hangingPunct="1">
        <a:spcBef>
          <a:spcPct val="0"/>
        </a:spcBef>
        <a:spcAft>
          <a:spcPct val="0"/>
        </a:spcAft>
        <a:defRPr sz="4000">
          <a:solidFill>
            <a:srgbClr val="FFFFFF"/>
          </a:solidFill>
          <a:latin typeface="Britannic Bold" pitchFamily="34" charset="0"/>
        </a:defRPr>
      </a:lvl9pPr>
    </p:titleStyle>
    <p:bodyStyle>
      <a:lvl1pPr marL="273050" indent="-273050" algn="l" rtl="0" eaLnBrk="1" fontAlgn="base" hangingPunct="1">
        <a:spcBef>
          <a:spcPct val="20000"/>
        </a:spcBef>
        <a:spcAft>
          <a:spcPct val="0"/>
        </a:spcAft>
        <a:buClr>
          <a:srgbClr val="558ED5"/>
        </a:buClr>
        <a:buSzPct val="85000"/>
        <a:buFont typeface="Wingdings" pitchFamily="2" charset="2"/>
        <a:buChar char="§"/>
        <a:defRPr sz="3600" kern="1200">
          <a:solidFill>
            <a:srgbClr val="595959"/>
          </a:solidFill>
          <a:latin typeface="Calibri" pitchFamily="34" charset="0"/>
          <a:ea typeface="+mn-ea"/>
          <a:cs typeface="+mn-cs"/>
        </a:defRPr>
      </a:lvl1pPr>
      <a:lvl2pPr marL="547688" indent="-228600" algn="l" rtl="0" eaLnBrk="1" fontAlgn="base" hangingPunct="1">
        <a:spcBef>
          <a:spcPct val="20000"/>
        </a:spcBef>
        <a:spcAft>
          <a:spcPct val="0"/>
        </a:spcAft>
        <a:buClr>
          <a:srgbClr val="558ED5"/>
        </a:buClr>
        <a:buSzPct val="85000"/>
        <a:buFont typeface="Wingdings" pitchFamily="2" charset="2"/>
        <a:buChar char="§"/>
        <a:defRPr sz="3200" kern="1200">
          <a:solidFill>
            <a:srgbClr val="595959"/>
          </a:solidFill>
          <a:latin typeface="Calibri" pitchFamily="34" charset="0"/>
          <a:ea typeface="+mn-ea"/>
          <a:cs typeface="+mn-cs"/>
        </a:defRPr>
      </a:lvl2pPr>
      <a:lvl3pPr marL="730250" indent="-182563" algn="l" rtl="0" eaLnBrk="1" fontAlgn="base" hangingPunct="1">
        <a:spcBef>
          <a:spcPct val="20000"/>
        </a:spcBef>
        <a:spcAft>
          <a:spcPct val="0"/>
        </a:spcAft>
        <a:buClr>
          <a:srgbClr val="558ED5"/>
        </a:buClr>
        <a:buFont typeface="Wingdings" pitchFamily="2" charset="2"/>
        <a:buChar char="§"/>
        <a:defRPr sz="2800" kern="1200">
          <a:solidFill>
            <a:srgbClr val="595959"/>
          </a:solidFill>
          <a:latin typeface="Calibri" pitchFamily="34" charset="0"/>
          <a:ea typeface="+mn-ea"/>
          <a:cs typeface="+mn-cs"/>
        </a:defRPr>
      </a:lvl3pPr>
      <a:lvl4pPr marL="1004888" indent="-182563" algn="l" rtl="0" eaLnBrk="1" fontAlgn="base" hangingPunct="1">
        <a:spcBef>
          <a:spcPct val="20000"/>
        </a:spcBef>
        <a:spcAft>
          <a:spcPct val="0"/>
        </a:spcAft>
        <a:buClr>
          <a:srgbClr val="558ED5"/>
        </a:buClr>
        <a:buSzPct val="100000"/>
        <a:buFont typeface="Wingdings" pitchFamily="2" charset="2"/>
        <a:buChar char="§"/>
        <a:defRPr sz="2400" kern="1200">
          <a:solidFill>
            <a:srgbClr val="595959"/>
          </a:solidFill>
          <a:latin typeface="Calibri" pitchFamily="34" charset="0"/>
          <a:ea typeface="+mn-ea"/>
          <a:cs typeface="+mn-cs"/>
        </a:defRPr>
      </a:lvl4pPr>
      <a:lvl5pPr marL="1279525" indent="-182563" algn="l" rtl="0" eaLnBrk="1" fontAlgn="base" hangingPunct="1">
        <a:spcBef>
          <a:spcPct val="20000"/>
        </a:spcBef>
        <a:spcAft>
          <a:spcPct val="0"/>
        </a:spcAft>
        <a:buClr>
          <a:srgbClr val="558ED5"/>
        </a:buClr>
        <a:buFont typeface="Wingdings" pitchFamily="2" charset="2"/>
        <a:buChar char="§"/>
        <a:defRPr sz="2400" kern="1200">
          <a:solidFill>
            <a:srgbClr val="595959"/>
          </a:solidFill>
          <a:latin typeface="Calibri" pitchFamily="34" charset="0"/>
          <a:ea typeface="+mn-ea"/>
          <a:cs typeface="+mn-cs"/>
        </a:defRPr>
      </a:lvl5pPr>
      <a:lvl6pPr marL="1463040" indent="-182880" algn="l" defTabSz="914400" rtl="0" eaLnBrk="1" latinLnBrk="0" hangingPunct="1">
        <a:spcBef>
          <a:spcPct val="20000"/>
        </a:spcBef>
        <a:buClr>
          <a:schemeClr val="accent2"/>
        </a:buClr>
        <a:buFont typeface="Arial" pitchFamily="34" charset="0"/>
        <a:buChar char="•"/>
        <a:defRPr sz="1600" kern="1200">
          <a:solidFill>
            <a:schemeClr val="tx2"/>
          </a:solidFill>
          <a:latin typeface="+mn-lt"/>
          <a:ea typeface="+mn-ea"/>
          <a:cs typeface="+mn-cs"/>
        </a:defRPr>
      </a:lvl6pPr>
      <a:lvl7pPr marL="173736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1920240" indent="-182880" algn="l" defTabSz="914400" rtl="0" eaLnBrk="1" latinLnBrk="0" hangingPunct="1">
        <a:spcBef>
          <a:spcPct val="20000"/>
        </a:spcBef>
        <a:buClr>
          <a:schemeClr val="accent2"/>
        </a:buClr>
        <a:buFont typeface="Arial" pitchFamily="34" charset="0"/>
        <a:buChar char="•"/>
        <a:defRPr sz="1600" kern="1200" baseline="0">
          <a:solidFill>
            <a:schemeClr val="tx2"/>
          </a:solidFill>
          <a:latin typeface="+mn-lt"/>
          <a:ea typeface="+mn-ea"/>
          <a:cs typeface="+mn-cs"/>
        </a:defRPr>
      </a:lvl8pPr>
      <a:lvl9pPr marL="2194560" indent="-182880" algn="l" defTabSz="914400" rtl="0" eaLnBrk="1" latinLnBrk="0" hangingPunct="1">
        <a:spcBef>
          <a:spcPts val="310"/>
        </a:spcBef>
        <a:buClr>
          <a:schemeClr val="accent2"/>
        </a:buClr>
        <a:buFont typeface="Arial"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49C84-DD6F-455C-A91B-9186FD3876B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5F732-43AF-4239-B06F-2A65F22345C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0734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212DA-8E58-46BD-908D-E17915ADCDC3}"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5D8DA-219C-424F-8E5D-292890F522B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21865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8762F6-894A-4152-B8AD-22A9C06F2C9D}" type="datetimeFigureOut">
              <a:rPr lang="en-US" smtClean="0">
                <a:solidFill>
                  <a:prstClr val="black">
                    <a:tint val="75000"/>
                  </a:prstClr>
                </a:solidFill>
              </a:rPr>
              <a:pPr/>
              <a:t>4/7/2015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79367-538D-4714-88A4-A3B87839CF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3021423"/>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3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2.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8.xml"/><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5.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0.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0.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0.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0.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50.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50.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3" Type="http://schemas.openxmlformats.org/officeDocument/2006/relationships/hyperlink" Target="http://studio.stupeflix.com/v/M8FHT7JW6u/?autoplay=1" TargetMode="Externa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tudio.stupeflix.com/v/M8FHT7JW6u/?autoplay=1" TargetMode="External"/><Relationship Id="rId2" Type="http://schemas.openxmlformats.org/officeDocument/2006/relationships/notesSlide" Target="../notesSlides/notesSlide26.xml"/><Relationship Id="rId1" Type="http://schemas.openxmlformats.org/officeDocument/2006/relationships/slideLayout" Target="../slideLayouts/slideLayout22.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tudio.stupeflix.com/v/M8FHT7JW6u/?autoplay=1" TargetMode="External"/><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hyperlink" Target="http://studio.stupeflix.com/v/M8FHT7JW6u/?autoplay=1" TargetMode="External"/><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29.xml"/><Relationship Id="rId4" Type="http://schemas.openxmlformats.org/officeDocument/2006/relationships/hyperlink" Target="http://scriptnc.fpg.unc.edu/resource-searc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54.png"/><Relationship Id="rId4" Type="http://schemas.openxmlformats.org/officeDocument/2006/relationships/hyperlink" Target="https://unc.az1.qualtrics.com/SE/?SID=SV_4HhzfyxwEp2il2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4.png"/><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9.png"/><Relationship Id="rId4" Type="http://schemas.openxmlformats.org/officeDocument/2006/relationships/hyperlink" Target="http://scriptnc.fpg.unc.edu/resource-searc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hyperlink" Target="http://scriptnc.fpg.unc.edu/resource-search" TargetMode="External"/><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91238"/>
            <a:ext cx="7620000" cy="223316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2392628" y="4343400"/>
            <a:ext cx="4735015" cy="138499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wrap="none" rtlCol="0">
            <a:spAutoFit/>
          </a:bodyPr>
          <a:lstStyle/>
          <a:p>
            <a:pPr algn="ctr"/>
            <a:r>
              <a:rPr lang="en-US" sz="2800" dirty="0" smtClean="0">
                <a:solidFill>
                  <a:prstClr val="white"/>
                </a:solidFill>
                <a:latin typeface="Perpetua" pitchFamily="18" charset="0"/>
              </a:rPr>
              <a:t>Infants, Toddlers, and </a:t>
            </a:r>
            <a:r>
              <a:rPr lang="en-US" sz="2800" dirty="0" err="1" smtClean="0">
                <a:solidFill>
                  <a:prstClr val="white"/>
                </a:solidFill>
                <a:latin typeface="Perpetua" pitchFamily="18" charset="0"/>
              </a:rPr>
              <a:t>TwosWebinar</a:t>
            </a:r>
            <a:endParaRPr lang="en-US" sz="2800" dirty="0">
              <a:solidFill>
                <a:prstClr val="white"/>
              </a:solidFill>
              <a:latin typeface="Perpetua" pitchFamily="18" charset="0"/>
            </a:endParaRPr>
          </a:p>
          <a:p>
            <a:pPr algn="ctr"/>
            <a:r>
              <a:rPr lang="en-US" sz="2800" dirty="0" smtClean="0">
                <a:solidFill>
                  <a:prstClr val="white"/>
                </a:solidFill>
                <a:latin typeface="Perpetua" pitchFamily="18" charset="0"/>
              </a:rPr>
              <a:t>April 7, </a:t>
            </a:r>
            <a:r>
              <a:rPr lang="en-US" sz="2800" dirty="0">
                <a:solidFill>
                  <a:prstClr val="white"/>
                </a:solidFill>
                <a:latin typeface="Perpetua" pitchFamily="18" charset="0"/>
              </a:rPr>
              <a:t>2015</a:t>
            </a:r>
          </a:p>
          <a:p>
            <a:pPr algn="ctr"/>
            <a:r>
              <a:rPr lang="en-US" sz="2800" dirty="0">
                <a:solidFill>
                  <a:prstClr val="white"/>
                </a:solidFill>
                <a:latin typeface="Perpetua" pitchFamily="18" charset="0"/>
              </a:rPr>
              <a:t>2:00 pm – 3:00 pm EST</a:t>
            </a:r>
          </a:p>
        </p:txBody>
      </p:sp>
      <p:pic>
        <p:nvPicPr>
          <p:cNvPr id="1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152219"/>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P:\SCRIPT_NC\Logos and graphics\ide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6059583"/>
            <a:ext cx="847619" cy="5904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flipH="1">
            <a:off x="8401050" y="228600"/>
            <a:ext cx="304800" cy="676275"/>
          </a:xfrm>
          <a:prstGeom prst="rect">
            <a:avLst/>
          </a:prstGeom>
          <a:noFill/>
          <a:ln w="31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flipH="1">
            <a:off x="8229600" y="747711"/>
            <a:ext cx="304800" cy="67627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flipH="1">
            <a:off x="8382000" y="1219200"/>
            <a:ext cx="466725" cy="914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4194" t="27048" r="14542" b="58946"/>
          <a:stretch/>
        </p:blipFill>
        <p:spPr bwMode="auto">
          <a:xfrm>
            <a:off x="1600200" y="152400"/>
            <a:ext cx="6324600" cy="226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00400" y="5791200"/>
            <a:ext cx="3559372" cy="461665"/>
          </a:xfrm>
          <a:prstGeom prst="rect">
            <a:avLst/>
          </a:prstGeom>
          <a:solidFill>
            <a:schemeClr val="tx2"/>
          </a:solidFill>
        </p:spPr>
        <p:txBody>
          <a:bodyPr wrap="none" rtlCol="0">
            <a:spAutoFit/>
          </a:bodyPr>
          <a:lstStyle/>
          <a:p>
            <a:r>
              <a:rPr lang="en-US" sz="2400" dirty="0">
                <a:solidFill>
                  <a:prstClr val="white"/>
                </a:solidFill>
              </a:rPr>
              <a:t>http://scriptnc.fpg.unc.edu</a:t>
            </a:r>
          </a:p>
        </p:txBody>
      </p:sp>
    </p:spTree>
    <p:extLst>
      <p:ext uri="{BB962C8B-B14F-4D97-AF65-F5344CB8AC3E}">
        <p14:creationId xmlns:p14="http://schemas.microsoft.com/office/powerpoint/2010/main" val="27374359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274638"/>
            <a:ext cx="8229600" cy="1143000"/>
          </a:xfrm>
          <a:prstGeom prst="rect">
            <a:avLst/>
          </a:prstGeom>
        </p:spPr>
        <p:txBody>
          <a:bodyPr>
            <a:normAutofit/>
          </a:bodyPr>
          <a:lstStyle/>
          <a:p>
            <a:pPr>
              <a:defRPr/>
            </a:pPr>
            <a:endParaRPr lang="en-US" sz="4800" dirty="0">
              <a:solidFill>
                <a:prstClr val="black"/>
              </a:solidFill>
              <a:latin typeface="Britannic Bold" pitchFamily="34" charset="0"/>
            </a:endParaRPr>
          </a:p>
        </p:txBody>
      </p:sp>
      <p:sp>
        <p:nvSpPr>
          <p:cNvPr id="5" name="Rectangle 4"/>
          <p:cNvSpPr/>
          <p:nvPr/>
        </p:nvSpPr>
        <p:spPr>
          <a:xfrm>
            <a:off x="0" y="0"/>
            <a:ext cx="914400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3600" kern="0" dirty="0">
                <a:solidFill>
                  <a:prstClr val="white"/>
                </a:solidFill>
                <a:latin typeface="Britannic Bold" pitchFamily="34" charset="0"/>
              </a:rPr>
              <a:t>Developmental Contexts</a:t>
            </a:r>
            <a:endParaRPr lang="en-US" sz="6000" dirty="0">
              <a:solidFill>
                <a:prstClr val="white"/>
              </a:solidFill>
              <a:latin typeface="Britannic Bold" pitchFamily="34" charset="0"/>
            </a:endParaRPr>
          </a:p>
        </p:txBody>
      </p:sp>
      <p:sp>
        <p:nvSpPr>
          <p:cNvPr id="10" name="Content Placeholder 2"/>
          <p:cNvSpPr txBox="1">
            <a:spLocks/>
          </p:cNvSpPr>
          <p:nvPr/>
        </p:nvSpPr>
        <p:spPr>
          <a:xfrm>
            <a:off x="228600" y="1676400"/>
            <a:ext cx="4724400" cy="4648200"/>
          </a:xfrm>
          <a:prstGeom prst="rect">
            <a:avLst/>
          </a:prstGeom>
        </p:spPr>
        <p:txBody>
          <a:bodyPr/>
          <a:lstStyle/>
          <a:p>
            <a:pPr marL="342900" indent="-342900">
              <a:spcBef>
                <a:spcPct val="20000"/>
              </a:spcBef>
              <a:defRPr/>
            </a:pPr>
            <a:r>
              <a:rPr lang="en-US" sz="3200" b="1" dirty="0">
                <a:solidFill>
                  <a:srgbClr val="CC0000"/>
                </a:solidFill>
                <a:ea typeface="ＭＳ Ｐゴシック" charset="-128"/>
              </a:rPr>
              <a:t>	</a:t>
            </a:r>
            <a:endParaRPr lang="en-US" sz="3200" dirty="0">
              <a:solidFill>
                <a:prstClr val="black"/>
              </a:solidFill>
              <a:ea typeface="ＭＳ Ｐゴシック" charset="-128"/>
            </a:endParaRPr>
          </a:p>
        </p:txBody>
      </p:sp>
      <p:graphicFrame>
        <p:nvGraphicFramePr>
          <p:cNvPr id="11" name="Content Placeholder 7"/>
          <p:cNvGraphicFramePr>
            <a:graphicFrameLocks/>
          </p:cNvGraphicFramePr>
          <p:nvPr>
            <p:extLst>
              <p:ext uri="{D42A27DB-BD31-4B8C-83A1-F6EECF244321}">
                <p14:modId xmlns:p14="http://schemas.microsoft.com/office/powerpoint/2010/main" val="2292339681"/>
              </p:ext>
            </p:extLst>
          </p:nvPr>
        </p:nvGraphicFramePr>
        <p:xfrm>
          <a:off x="3200400" y="990598"/>
          <a:ext cx="6172199"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6013214"/>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 y="5867400"/>
            <a:ext cx="3581400" cy="971094"/>
            <a:chOff x="727568" y="4898538"/>
            <a:chExt cx="3581400" cy="971094"/>
          </a:xfrm>
        </p:grpSpPr>
        <p:sp>
          <p:nvSpPr>
            <p:cNvPr id="9" name="TextBox 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12" name="Rectangle 11"/>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13" name="Group 12"/>
            <p:cNvGrpSpPr/>
            <p:nvPr/>
          </p:nvGrpSpPr>
          <p:grpSpPr>
            <a:xfrm rot="643092">
              <a:off x="2015011" y="4898538"/>
              <a:ext cx="510088" cy="337680"/>
              <a:chOff x="5551022" y="2140959"/>
              <a:chExt cx="510088" cy="337680"/>
            </a:xfrm>
          </p:grpSpPr>
          <p:sp>
            <p:nvSpPr>
              <p:cNvPr id="14" name="Can 13"/>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5" name="Parallelogram 14"/>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16" name="Straight Connector 15"/>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17" name="Isosceles Triangle 16"/>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512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990597"/>
            <a:ext cx="3476625" cy="458415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406310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381000" y="152400"/>
            <a:ext cx="8610600" cy="1116012"/>
          </a:xfrm>
        </p:spPr>
        <p:txBody>
          <a:bodyPr/>
          <a:lstStyle/>
          <a:p>
            <a:pPr algn="ctr"/>
            <a:r>
              <a:rPr lang="en-US" b="1" dirty="0" smtClean="0">
                <a:solidFill>
                  <a:schemeClr val="bg1"/>
                </a:solidFill>
                <a:latin typeface="Rockwell" pitchFamily="18" charset="0"/>
              </a:rPr>
              <a:t>Commonly Used </a:t>
            </a:r>
            <a:br>
              <a:rPr lang="en-US" b="1" dirty="0" smtClean="0">
                <a:solidFill>
                  <a:schemeClr val="bg1"/>
                </a:solidFill>
                <a:latin typeface="Rockwell" pitchFamily="18" charset="0"/>
              </a:rPr>
            </a:br>
            <a:r>
              <a:rPr lang="en-US" b="1" dirty="0" smtClean="0">
                <a:solidFill>
                  <a:schemeClr val="bg1"/>
                </a:solidFill>
                <a:latin typeface="Rockwell" pitchFamily="18" charset="0"/>
              </a:rPr>
              <a:t>Commercial Resources </a:t>
            </a:r>
            <a:endParaRPr lang="en-US" b="1" dirty="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15" name="Content Placeholder 2"/>
          <p:cNvSpPr>
            <a:spLocks noGrp="1"/>
          </p:cNvSpPr>
          <p:nvPr>
            <p:ph idx="4294967295"/>
          </p:nvPr>
        </p:nvSpPr>
        <p:spPr>
          <a:xfrm>
            <a:off x="0" y="1295400"/>
            <a:ext cx="8991600" cy="4545013"/>
          </a:xfrm>
        </p:spPr>
        <p:txBody>
          <a:bodyPr>
            <a:normAutofit/>
          </a:bodyPr>
          <a:lstStyle/>
          <a:p>
            <a:pPr marL="457200" lvl="1" indent="0">
              <a:buNone/>
            </a:pPr>
            <a:endParaRPr lang="en-US" sz="4400" dirty="0" smtClean="0"/>
          </a:p>
          <a:p>
            <a:endParaRPr lang="en-US" dirty="0"/>
          </a:p>
        </p:txBody>
      </p:sp>
      <p:sp>
        <p:nvSpPr>
          <p:cNvPr id="2" name="Rectangle 1"/>
          <p:cNvSpPr/>
          <p:nvPr/>
        </p:nvSpPr>
        <p:spPr>
          <a:xfrm>
            <a:off x="76200" y="1295400"/>
            <a:ext cx="8915400" cy="584775"/>
          </a:xfrm>
          <a:prstGeom prst="rect">
            <a:avLst/>
          </a:prstGeom>
        </p:spPr>
        <p:txBody>
          <a:bodyPr wrap="square">
            <a:spAutoFit/>
          </a:bodyPr>
          <a:lstStyle/>
          <a:p>
            <a:pPr>
              <a:spcBef>
                <a:spcPct val="20000"/>
              </a:spcBef>
            </a:pPr>
            <a:r>
              <a:rPr lang="en-US" sz="3200" b="1" dirty="0">
                <a:solidFill>
                  <a:prstClr val="black"/>
                </a:solidFill>
                <a:latin typeface="Rockwell" pitchFamily="18" charset="0"/>
              </a:rPr>
              <a:t> </a:t>
            </a:r>
            <a:endParaRPr lang="en-US" sz="2800" dirty="0">
              <a:solidFill>
                <a:prstClr val="black"/>
              </a:solidFill>
              <a:latin typeface="Rockwell"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873" y="2743200"/>
            <a:ext cx="4462575"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438400"/>
            <a:ext cx="2752725"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012655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381000" y="152400"/>
            <a:ext cx="8610600" cy="1116012"/>
          </a:xfrm>
        </p:spPr>
        <p:txBody>
          <a:bodyPr/>
          <a:lstStyle/>
          <a:p>
            <a:pPr algn="ctr"/>
            <a:r>
              <a:rPr lang="en-US" b="1" dirty="0" smtClean="0">
                <a:solidFill>
                  <a:schemeClr val="bg1"/>
                </a:solidFill>
                <a:latin typeface="Rockwell" pitchFamily="18" charset="0"/>
              </a:rPr>
              <a:t>Look on your bookshelf</a:t>
            </a:r>
            <a:endParaRPr lang="en-US" b="1" dirty="0">
              <a:solidFill>
                <a:schemeClr val="bg1"/>
              </a:solidFill>
              <a:latin typeface="Rockwell" pitchFamily="18" charset="0"/>
            </a:endParaRPr>
          </a:p>
        </p:txBody>
      </p:sp>
      <p:sp>
        <p:nvSpPr>
          <p:cNvPr id="15" name="Content Placeholder 2"/>
          <p:cNvSpPr>
            <a:spLocks noGrp="1"/>
          </p:cNvSpPr>
          <p:nvPr>
            <p:ph idx="4294967295"/>
          </p:nvPr>
        </p:nvSpPr>
        <p:spPr>
          <a:xfrm>
            <a:off x="0" y="1295400"/>
            <a:ext cx="8991600" cy="4545013"/>
          </a:xfrm>
        </p:spPr>
        <p:txBody>
          <a:bodyPr>
            <a:normAutofit/>
          </a:bodyPr>
          <a:lstStyle/>
          <a:p>
            <a:pPr marL="457200" lvl="1" indent="0">
              <a:buNone/>
            </a:pPr>
            <a:endParaRPr lang="en-US" sz="4400" dirty="0" smtClean="0"/>
          </a:p>
          <a:p>
            <a:endParaRPr lang="en-US" dirty="0"/>
          </a:p>
        </p:txBody>
      </p:sp>
      <p:sp>
        <p:nvSpPr>
          <p:cNvPr id="2" name="Rectangle 1"/>
          <p:cNvSpPr/>
          <p:nvPr/>
        </p:nvSpPr>
        <p:spPr>
          <a:xfrm>
            <a:off x="76200" y="1295400"/>
            <a:ext cx="8915400" cy="584775"/>
          </a:xfrm>
          <a:prstGeom prst="rect">
            <a:avLst/>
          </a:prstGeom>
        </p:spPr>
        <p:txBody>
          <a:bodyPr wrap="square">
            <a:spAutoFit/>
          </a:bodyPr>
          <a:lstStyle/>
          <a:p>
            <a:pPr>
              <a:spcBef>
                <a:spcPct val="20000"/>
              </a:spcBef>
            </a:pPr>
            <a:r>
              <a:rPr lang="en-US" sz="3200" b="1" dirty="0">
                <a:solidFill>
                  <a:prstClr val="black"/>
                </a:solidFill>
                <a:latin typeface="Rockwell" pitchFamily="18" charset="0"/>
              </a:rPr>
              <a:t> </a:t>
            </a:r>
            <a:endParaRPr lang="en-US" sz="2800" dirty="0">
              <a:solidFill>
                <a:prstClr val="black"/>
              </a:solidFill>
              <a:latin typeface="Rockwell" pitchFamily="18" charset="0"/>
            </a:endParaRP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7788"/>
            <a:ext cx="2590800" cy="3389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5257800"/>
            <a:ext cx="2667000" cy="1446550"/>
          </a:xfrm>
          <a:prstGeom prst="rect">
            <a:avLst/>
          </a:prstGeom>
          <a:solidFill>
            <a:srgbClr val="00B050"/>
          </a:solidFill>
        </p:spPr>
        <p:txBody>
          <a:bodyPr wrap="square" rtlCol="0">
            <a:spAutoFit/>
          </a:bodyPr>
          <a:lstStyle/>
          <a:p>
            <a:pPr algn="ctr"/>
            <a:endParaRPr lang="en-US" sz="600" dirty="0" smtClean="0">
              <a:solidFill>
                <a:schemeClr val="bg1"/>
              </a:solidFill>
              <a:latin typeface="+mj-lt"/>
            </a:endParaRPr>
          </a:p>
          <a:p>
            <a:pPr algn="ctr"/>
            <a:r>
              <a:rPr lang="en-US" dirty="0" smtClean="0">
                <a:solidFill>
                  <a:schemeClr val="bg1"/>
                </a:solidFill>
                <a:latin typeface="+mj-lt"/>
              </a:rPr>
              <a:t>Developmentally Appropriate Practice for Infants &amp; Toddlers</a:t>
            </a:r>
          </a:p>
          <a:p>
            <a:pPr algn="ctr"/>
            <a:endParaRPr lang="en-US" sz="800" dirty="0">
              <a:solidFill>
                <a:schemeClr val="bg1"/>
              </a:solidFill>
              <a:latin typeface="+mj-lt"/>
            </a:endParaRP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587788"/>
            <a:ext cx="2667000" cy="334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276600" y="5257800"/>
            <a:ext cx="2667000" cy="1477328"/>
          </a:xfrm>
          <a:prstGeom prst="rect">
            <a:avLst/>
          </a:prstGeom>
          <a:solidFill>
            <a:srgbClr val="7030A0"/>
          </a:solidFill>
        </p:spPr>
        <p:txBody>
          <a:bodyPr wrap="square" rtlCol="0">
            <a:spAutoFit/>
          </a:bodyPr>
          <a:lstStyle/>
          <a:p>
            <a:pPr algn="ctr"/>
            <a:r>
              <a:rPr lang="en-US" dirty="0" smtClean="0">
                <a:solidFill>
                  <a:schemeClr val="bg1"/>
                </a:solidFill>
                <a:latin typeface="+mj-lt"/>
              </a:rPr>
              <a:t>Articles, Reflections, Discussion Questions, Follow-Up Activities</a:t>
            </a:r>
            <a:endParaRPr lang="en-US" dirty="0">
              <a:solidFill>
                <a:schemeClr val="bg1"/>
              </a:solidFill>
              <a:latin typeface="+mj-lt"/>
            </a:endParaRPr>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587788"/>
            <a:ext cx="2691191" cy="334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24600" y="5257800"/>
            <a:ext cx="2538791" cy="1477328"/>
          </a:xfrm>
          <a:prstGeom prst="rect">
            <a:avLst/>
          </a:prstGeom>
          <a:solidFill>
            <a:srgbClr val="0070C0"/>
          </a:solidFill>
        </p:spPr>
        <p:txBody>
          <a:bodyPr wrap="square" rtlCol="0">
            <a:spAutoFit/>
          </a:bodyPr>
          <a:lstStyle/>
          <a:p>
            <a:pPr algn="ctr"/>
            <a:r>
              <a:rPr lang="en-US" dirty="0" smtClean="0">
                <a:solidFill>
                  <a:schemeClr val="bg1"/>
                </a:solidFill>
                <a:latin typeface="+mj-lt"/>
              </a:rPr>
              <a:t>Making the Right Choice Simple: Selecting Materials for Infants &amp; Toddlers</a:t>
            </a:r>
            <a:endParaRPr lang="en-US" dirty="0">
              <a:solidFill>
                <a:schemeClr val="bg1"/>
              </a:solidFill>
              <a:latin typeface="+mj-lt"/>
            </a:endParaRPr>
          </a:p>
        </p:txBody>
      </p:sp>
    </p:spTree>
    <p:extLst>
      <p:ext uri="{BB962C8B-B14F-4D97-AF65-F5344CB8AC3E}">
        <p14:creationId xmlns:p14="http://schemas.microsoft.com/office/powerpoint/2010/main" val="2198398225"/>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fontScale="90000"/>
          </a:bodyPr>
          <a:lstStyle/>
          <a:p>
            <a:pPr algn="l"/>
            <a:r>
              <a:rPr lang="en-US" sz="3600" dirty="0" smtClean="0">
                <a:latin typeface="Britannic Bold" pitchFamily="34" charset="0"/>
              </a:rPr>
              <a:t>Activities &amp; Materials: Resources from NAEYC</a:t>
            </a:r>
            <a:endParaRPr lang="en-US" sz="3600"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2" name="TextBox 1"/>
          <p:cNvSpPr txBox="1"/>
          <p:nvPr/>
        </p:nvSpPr>
        <p:spPr>
          <a:xfrm>
            <a:off x="4572000" y="1371600"/>
            <a:ext cx="4419600" cy="3939540"/>
          </a:xfrm>
          <a:prstGeom prst="rect">
            <a:avLst/>
          </a:prstGeom>
          <a:noFill/>
        </p:spPr>
        <p:txBody>
          <a:bodyPr wrap="square" rtlCol="0">
            <a:spAutoFit/>
          </a:bodyPr>
          <a:lstStyle/>
          <a:p>
            <a:endParaRPr lang="en-US" dirty="0" smtClean="0">
              <a:solidFill>
                <a:prstClr val="black"/>
              </a:solidFill>
            </a:endParaRPr>
          </a:p>
          <a:p>
            <a:r>
              <a:rPr lang="en-US" dirty="0" smtClean="0">
                <a:solidFill>
                  <a:prstClr val="black"/>
                </a:solidFill>
              </a:rPr>
              <a:t>Making the Right Choice Simple: Selecting Materials for Infants and Toddlers</a:t>
            </a:r>
          </a:p>
          <a:p>
            <a:endParaRPr lang="en-US" sz="400" dirty="0" smtClean="0">
              <a:solidFill>
                <a:prstClr val="black"/>
              </a:solidFill>
            </a:endParaRPr>
          </a:p>
          <a:p>
            <a:r>
              <a:rPr lang="en-US" sz="1400" dirty="0">
                <a:solidFill>
                  <a:prstClr val="black"/>
                </a:solidFill>
                <a:latin typeface="Arial Black" panose="020B0A04020102020204" pitchFamily="34" charset="0"/>
              </a:rPr>
              <a:t> </a:t>
            </a:r>
            <a:r>
              <a:rPr lang="en-US" sz="1400" dirty="0" smtClean="0">
                <a:solidFill>
                  <a:prstClr val="black"/>
                </a:solidFill>
                <a:latin typeface="Arial Black" panose="020B0A04020102020204" pitchFamily="34" charset="0"/>
              </a:rPr>
              <a:t>   Ani N. </a:t>
            </a:r>
            <a:r>
              <a:rPr lang="en-US" sz="1400" dirty="0" err="1" smtClean="0">
                <a:solidFill>
                  <a:prstClr val="black"/>
                </a:solidFill>
                <a:latin typeface="Arial Black" panose="020B0A04020102020204" pitchFamily="34" charset="0"/>
              </a:rPr>
              <a:t>Shabazian</a:t>
            </a:r>
            <a:r>
              <a:rPr lang="en-US" sz="1400" dirty="0" smtClean="0">
                <a:solidFill>
                  <a:prstClr val="black"/>
                </a:solidFill>
                <a:latin typeface="Arial Black" panose="020B0A04020102020204" pitchFamily="34" charset="0"/>
              </a:rPr>
              <a:t> &amp; Carolina Li Soga</a:t>
            </a:r>
          </a:p>
          <a:p>
            <a:endParaRPr lang="en-US" sz="400" dirty="0" smtClean="0">
              <a:solidFill>
                <a:prstClr val="black"/>
              </a:solidFill>
              <a:latin typeface="Arial Black" panose="020B0A04020102020204" pitchFamily="34" charset="0"/>
            </a:endParaRPr>
          </a:p>
          <a:p>
            <a:r>
              <a:rPr lang="en-US" i="1" dirty="0" smtClean="0">
                <a:solidFill>
                  <a:prstClr val="black"/>
                </a:solidFill>
              </a:rPr>
              <a:t>Young Children 	</a:t>
            </a:r>
            <a:r>
              <a:rPr lang="en-US" dirty="0" smtClean="0">
                <a:solidFill>
                  <a:prstClr val="black"/>
                </a:solidFill>
              </a:rPr>
              <a:t>July 2014</a:t>
            </a:r>
          </a:p>
          <a:p>
            <a:endParaRPr lang="en-US" dirty="0">
              <a:solidFill>
                <a:prstClr val="black"/>
              </a:solidFill>
            </a:endParaRPr>
          </a:p>
          <a:p>
            <a:pPr marL="285750" indent="-285750">
              <a:buFont typeface="Arial" panose="020B0604020202020204" pitchFamily="34" charset="0"/>
              <a:buChar char="•"/>
            </a:pPr>
            <a:r>
              <a:rPr lang="en-US" sz="2000" dirty="0" smtClean="0">
                <a:solidFill>
                  <a:prstClr val="black"/>
                </a:solidFill>
              </a:rPr>
              <a:t>Developmentally appropriate</a:t>
            </a:r>
          </a:p>
          <a:p>
            <a:pPr marL="285750" indent="-285750">
              <a:buFont typeface="Arial" panose="020B0604020202020204" pitchFamily="34" charset="0"/>
              <a:buChar char="•"/>
            </a:pPr>
            <a:r>
              <a:rPr lang="en-US" sz="2000" dirty="0" smtClean="0">
                <a:solidFill>
                  <a:prstClr val="black"/>
                </a:solidFill>
              </a:rPr>
              <a:t>Encourage participation</a:t>
            </a:r>
          </a:p>
          <a:p>
            <a:pPr marL="285750" indent="-285750">
              <a:buFont typeface="Arial" panose="020B0604020202020204" pitchFamily="34" charset="0"/>
              <a:buChar char="•"/>
            </a:pPr>
            <a:r>
              <a:rPr lang="en-US" sz="2000" dirty="0" smtClean="0">
                <a:solidFill>
                  <a:prstClr val="black"/>
                </a:solidFill>
              </a:rPr>
              <a:t>Open-ended</a:t>
            </a:r>
          </a:p>
          <a:p>
            <a:pPr marL="285750" indent="-285750">
              <a:buFont typeface="Arial" panose="020B0604020202020204" pitchFamily="34" charset="0"/>
              <a:buChar char="•"/>
            </a:pPr>
            <a:r>
              <a:rPr lang="en-US" sz="2000" dirty="0" smtClean="0">
                <a:solidFill>
                  <a:prstClr val="black"/>
                </a:solidFill>
              </a:rPr>
              <a:t>Healthy and safe</a:t>
            </a:r>
          </a:p>
          <a:p>
            <a:pPr marL="285750" indent="-285750">
              <a:buFont typeface="Arial" panose="020B0604020202020204" pitchFamily="34" charset="0"/>
              <a:buChar char="•"/>
            </a:pPr>
            <a:r>
              <a:rPr lang="en-US" sz="2000" dirty="0" smtClean="0">
                <a:solidFill>
                  <a:prstClr val="black"/>
                </a:solidFill>
              </a:rPr>
              <a:t>Neutral and nonbiased</a:t>
            </a:r>
          </a:p>
          <a:p>
            <a:pPr marL="285750" indent="-285750">
              <a:buFont typeface="Arial" panose="020B0604020202020204" pitchFamily="34" charset="0"/>
              <a:buChar char="•"/>
            </a:pPr>
            <a:r>
              <a:rPr lang="en-US" sz="2000" dirty="0" smtClean="0">
                <a:solidFill>
                  <a:prstClr val="black"/>
                </a:solidFill>
              </a:rPr>
              <a:t>Supportive of different domains</a:t>
            </a:r>
          </a:p>
          <a:p>
            <a:pPr marL="285750" indent="-285750">
              <a:buFont typeface="Arial" panose="020B0604020202020204" pitchFamily="34" charset="0"/>
              <a:buChar char="•"/>
            </a:pPr>
            <a:endParaRPr lang="en-US" dirty="0">
              <a:solidFill>
                <a:prstClr val="black"/>
              </a:solidFill>
            </a:endParaRPr>
          </a:p>
        </p:txBody>
      </p:sp>
      <p:sp>
        <p:nvSpPr>
          <p:cNvPr id="3" name="TextBox 2"/>
          <p:cNvSpPr txBox="1"/>
          <p:nvPr/>
        </p:nvSpPr>
        <p:spPr>
          <a:xfrm>
            <a:off x="272375" y="1676400"/>
            <a:ext cx="3962400" cy="3339376"/>
          </a:xfrm>
          <a:prstGeom prst="rect">
            <a:avLst/>
          </a:prstGeom>
          <a:noFill/>
        </p:spPr>
        <p:txBody>
          <a:bodyPr wrap="square" rtlCol="0">
            <a:spAutoFit/>
          </a:bodyPr>
          <a:lstStyle/>
          <a:p>
            <a:r>
              <a:rPr lang="en-US" i="1" dirty="0" smtClean="0">
                <a:solidFill>
                  <a:prstClr val="black"/>
                </a:solidFill>
              </a:rPr>
              <a:t>Spotlight on Young Children: Exploring Play </a:t>
            </a:r>
            <a:r>
              <a:rPr lang="en-US" dirty="0" smtClean="0">
                <a:solidFill>
                  <a:prstClr val="black"/>
                </a:solidFill>
              </a:rPr>
              <a:t>(comprehensive NAEYC benefit)</a:t>
            </a:r>
          </a:p>
          <a:p>
            <a:endParaRPr lang="en-US" sz="400" dirty="0">
              <a:solidFill>
                <a:prstClr val="black"/>
              </a:solidFill>
            </a:endParaRPr>
          </a:p>
          <a:p>
            <a:r>
              <a:rPr lang="en-US" sz="1400" dirty="0">
                <a:solidFill>
                  <a:prstClr val="black"/>
                </a:solidFill>
                <a:latin typeface="Arial Black" panose="020B0A04020102020204" pitchFamily="34" charset="0"/>
              </a:rPr>
              <a:t>Holly </a:t>
            </a:r>
            <a:r>
              <a:rPr lang="en-US" sz="1400" dirty="0" err="1">
                <a:solidFill>
                  <a:prstClr val="black"/>
                </a:solidFill>
                <a:latin typeface="Arial Black" panose="020B0A04020102020204" pitchFamily="34" charset="0"/>
              </a:rPr>
              <a:t>Bohart</a:t>
            </a:r>
            <a:r>
              <a:rPr lang="en-US" sz="1400" dirty="0">
                <a:solidFill>
                  <a:prstClr val="black"/>
                </a:solidFill>
                <a:latin typeface="Arial Black" panose="020B0A04020102020204" pitchFamily="34" charset="0"/>
              </a:rPr>
              <a:t>, Kathy </a:t>
            </a:r>
            <a:r>
              <a:rPr lang="en-US" sz="1400" dirty="0" err="1">
                <a:solidFill>
                  <a:prstClr val="black"/>
                </a:solidFill>
                <a:latin typeface="Arial Black" panose="020B0A04020102020204" pitchFamily="34" charset="0"/>
              </a:rPr>
              <a:t>Charner</a:t>
            </a:r>
            <a:r>
              <a:rPr lang="en-US" sz="1400" dirty="0">
                <a:solidFill>
                  <a:prstClr val="black"/>
                </a:solidFill>
                <a:latin typeface="Arial Black" panose="020B0A04020102020204" pitchFamily="34" charset="0"/>
              </a:rPr>
              <a:t>, &amp; Derry </a:t>
            </a:r>
            <a:r>
              <a:rPr lang="en-US" sz="1400" dirty="0" err="1">
                <a:solidFill>
                  <a:prstClr val="black"/>
                </a:solidFill>
                <a:latin typeface="Arial Black" panose="020B0A04020102020204" pitchFamily="34" charset="0"/>
              </a:rPr>
              <a:t>Koralek</a:t>
            </a:r>
            <a:endParaRPr lang="en-US" sz="1400" dirty="0">
              <a:solidFill>
                <a:prstClr val="black"/>
              </a:solidFill>
              <a:latin typeface="Arial Black" panose="020B0A04020102020204" pitchFamily="34" charset="0"/>
            </a:endParaRPr>
          </a:p>
          <a:p>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Let’s Get Messy! Learning Through Art and Sensory Play</a:t>
            </a:r>
          </a:p>
          <a:p>
            <a:pPr marL="285750" indent="-285750">
              <a:buFont typeface="Arial" panose="020B0604020202020204" pitchFamily="34" charset="0"/>
              <a:buChar char="•"/>
            </a:pPr>
            <a:endParaRPr lang="en-US" sz="800" dirty="0" smtClean="0">
              <a:solidFill>
                <a:prstClr val="black"/>
              </a:solidFill>
            </a:endParaRPr>
          </a:p>
          <a:p>
            <a:pPr marL="285750" indent="-285750">
              <a:buFont typeface="Arial" panose="020B0604020202020204" pitchFamily="34" charset="0"/>
              <a:buChar char="•"/>
            </a:pPr>
            <a:r>
              <a:rPr lang="en-US" dirty="0" smtClean="0">
                <a:solidFill>
                  <a:prstClr val="black"/>
                </a:solidFill>
              </a:rPr>
              <a:t>12 articles organized by the age of the children</a:t>
            </a:r>
          </a:p>
          <a:p>
            <a:pPr marL="285750" indent="-285750">
              <a:buFont typeface="Arial" panose="020B0604020202020204" pitchFamily="34" charset="0"/>
              <a:buChar char="•"/>
            </a:pPr>
            <a:endParaRPr lang="en-US" sz="800" dirty="0" smtClean="0">
              <a:solidFill>
                <a:prstClr val="black"/>
              </a:solidFill>
            </a:endParaRPr>
          </a:p>
          <a:p>
            <a:pPr marL="285750" indent="-285750">
              <a:buFont typeface="Arial" panose="020B0604020202020204" pitchFamily="34" charset="0"/>
              <a:buChar char="•"/>
            </a:pPr>
            <a:r>
              <a:rPr lang="en-US" dirty="0" smtClean="0">
                <a:solidFill>
                  <a:prstClr val="black"/>
                </a:solidFill>
              </a:rPr>
              <a:t>Questions and follow up activities for each article</a:t>
            </a:r>
          </a:p>
        </p:txBody>
      </p:sp>
    </p:spTree>
    <p:extLst>
      <p:ext uri="{BB962C8B-B14F-4D97-AF65-F5344CB8AC3E}">
        <p14:creationId xmlns:p14="http://schemas.microsoft.com/office/powerpoint/2010/main" val="2517260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57200" y="274638"/>
            <a:ext cx="8229600" cy="1143000"/>
          </a:xfrm>
          <a:prstGeom prst="rect">
            <a:avLst/>
          </a:prstGeom>
        </p:spPr>
        <p:txBody>
          <a:bodyPr>
            <a:normAutofit/>
          </a:bodyPr>
          <a:lstStyle/>
          <a:p>
            <a:pPr>
              <a:defRPr/>
            </a:pPr>
            <a:endParaRPr lang="en-US" sz="4800" dirty="0">
              <a:solidFill>
                <a:prstClr val="black"/>
              </a:solidFill>
              <a:latin typeface="Britannic Bold" pitchFamily="34" charset="0"/>
            </a:endParaRPr>
          </a:p>
        </p:txBody>
      </p:sp>
      <p:sp>
        <p:nvSpPr>
          <p:cNvPr id="5" name="Rectangle 4"/>
          <p:cNvSpPr/>
          <p:nvPr/>
        </p:nvSpPr>
        <p:spPr>
          <a:xfrm>
            <a:off x="0" y="0"/>
            <a:ext cx="9144000" cy="646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a:defRPr/>
            </a:pPr>
            <a:r>
              <a:rPr lang="en-US" sz="3600" kern="0" dirty="0" smtClean="0">
                <a:solidFill>
                  <a:prstClr val="white"/>
                </a:solidFill>
                <a:latin typeface="Britannic Bold" pitchFamily="34" charset="0"/>
              </a:rPr>
              <a:t>Preparation to Observe</a:t>
            </a:r>
            <a:endParaRPr lang="en-US" sz="6000" dirty="0">
              <a:solidFill>
                <a:prstClr val="white"/>
              </a:solidFill>
              <a:latin typeface="Britannic Bold" pitchFamily="34" charset="0"/>
            </a:endParaRPr>
          </a:p>
        </p:txBody>
      </p:sp>
      <p:sp>
        <p:nvSpPr>
          <p:cNvPr id="10" name="Content Placeholder 2"/>
          <p:cNvSpPr txBox="1">
            <a:spLocks/>
          </p:cNvSpPr>
          <p:nvPr/>
        </p:nvSpPr>
        <p:spPr>
          <a:xfrm>
            <a:off x="228600" y="1676400"/>
            <a:ext cx="4724400" cy="4648200"/>
          </a:xfrm>
          <a:prstGeom prst="rect">
            <a:avLst/>
          </a:prstGeom>
        </p:spPr>
        <p:txBody>
          <a:bodyPr/>
          <a:lstStyle/>
          <a:p>
            <a:pPr marL="342900" indent="-342900">
              <a:spcBef>
                <a:spcPct val="20000"/>
              </a:spcBef>
              <a:defRPr/>
            </a:pPr>
            <a:r>
              <a:rPr lang="en-US" sz="3200" b="1" dirty="0">
                <a:solidFill>
                  <a:srgbClr val="CC0000"/>
                </a:solidFill>
                <a:ea typeface="ＭＳ Ｐゴシック" charset="-128"/>
              </a:rPr>
              <a:t>	</a:t>
            </a:r>
            <a:endParaRPr lang="en-US" sz="3200" dirty="0">
              <a:solidFill>
                <a:prstClr val="black"/>
              </a:solidFill>
              <a:ea typeface="ＭＳ Ｐゴシック" charset="-128"/>
            </a:endParaRPr>
          </a:p>
        </p:txBody>
      </p:sp>
      <p:sp>
        <p:nvSpPr>
          <p:cNvPr id="6" name="Rectangle 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 y="5867400"/>
            <a:ext cx="3581400" cy="971094"/>
            <a:chOff x="727568" y="4898538"/>
            <a:chExt cx="3581400" cy="971094"/>
          </a:xfrm>
        </p:grpSpPr>
        <p:sp>
          <p:nvSpPr>
            <p:cNvPr id="9" name="TextBox 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12" name="Rectangle 11"/>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13" name="Group 12"/>
            <p:cNvGrpSpPr/>
            <p:nvPr/>
          </p:nvGrpSpPr>
          <p:grpSpPr>
            <a:xfrm rot="643092">
              <a:off x="2015011" y="4898538"/>
              <a:ext cx="510088" cy="337680"/>
              <a:chOff x="5551022" y="2140959"/>
              <a:chExt cx="510088" cy="337680"/>
            </a:xfrm>
          </p:grpSpPr>
          <p:sp>
            <p:nvSpPr>
              <p:cNvPr id="14" name="Can 13"/>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15" name="Parallelogram 14"/>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16" name="Straight Connector 15"/>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17" name="Isosceles Triangle 16"/>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876483"/>
            <a:ext cx="3716859" cy="4803607"/>
          </a:xfrm>
          <a:prstGeom prst="rect">
            <a:avLst/>
          </a:prstGeom>
          <a:noFill/>
          <a:ln w="1905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513920"/>
            <a:ext cx="4267200" cy="3213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70933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967" y="304800"/>
            <a:ext cx="294078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932889"/>
            <a:ext cx="8058591" cy="2547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25612" y="304800"/>
            <a:ext cx="275948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Line Callout 1 14"/>
          <p:cNvSpPr/>
          <p:nvPr/>
        </p:nvSpPr>
        <p:spPr>
          <a:xfrm>
            <a:off x="6364210" y="381000"/>
            <a:ext cx="2635496" cy="1104900"/>
          </a:xfrm>
          <a:prstGeom prst="borderCallout1">
            <a:avLst>
              <a:gd name="adj1" fmla="val 17870"/>
              <a:gd name="adj2" fmla="val 13444"/>
              <a:gd name="adj3" fmla="val 37665"/>
              <a:gd name="adj4" fmla="val -143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Rubber Band </a:t>
            </a:r>
          </a:p>
          <a:p>
            <a:pPr algn="ctr"/>
            <a:r>
              <a:rPr lang="en-US" sz="2400" b="1" dirty="0" smtClean="0">
                <a:solidFill>
                  <a:schemeClr val="tx1"/>
                </a:solidFill>
              </a:rPr>
              <a:t>Babies</a:t>
            </a:r>
            <a:endParaRPr lang="en-US" sz="2400" b="1" dirty="0">
              <a:solidFill>
                <a:schemeClr val="tx1"/>
              </a:solidFill>
            </a:endParaRPr>
          </a:p>
        </p:txBody>
      </p:sp>
    </p:spTree>
    <p:extLst>
      <p:ext uri="{BB962C8B-B14F-4D97-AF65-F5344CB8AC3E}">
        <p14:creationId xmlns:p14="http://schemas.microsoft.com/office/powerpoint/2010/main" val="227118293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fontScale="90000"/>
          </a:bodyPr>
          <a:lstStyle/>
          <a:p>
            <a:pPr algn="ctr"/>
            <a:r>
              <a:rPr lang="en-US" dirty="0" smtClean="0">
                <a:latin typeface="Britannic Bold" pitchFamily="34" charset="0"/>
                <a:ea typeface="+mj-ea"/>
              </a:rPr>
              <a:t>Help Your Students to Connect the Dots</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2" name="TextBox 1"/>
          <p:cNvSpPr txBox="1"/>
          <p:nvPr/>
        </p:nvSpPr>
        <p:spPr>
          <a:xfrm>
            <a:off x="304800" y="1447800"/>
            <a:ext cx="8458200" cy="3847207"/>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Why do we observe?</a:t>
            </a:r>
          </a:p>
          <a:p>
            <a:endParaRPr lang="en-US" sz="1400" dirty="0" smtClean="0"/>
          </a:p>
          <a:p>
            <a:pPr marL="285750" indent="-285750">
              <a:buFont typeface="Arial" panose="020B0604020202020204" pitchFamily="34" charset="0"/>
              <a:buChar char="•"/>
            </a:pPr>
            <a:r>
              <a:rPr lang="en-US" sz="2800" dirty="0" smtClean="0"/>
              <a:t>Why do we document?</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2800" dirty="0" smtClean="0"/>
              <a:t>Observe how and how often?</a:t>
            </a:r>
          </a:p>
          <a:p>
            <a:pPr marL="285750" indent="-285750">
              <a:buFont typeface="Arial" panose="020B0604020202020204" pitchFamily="34" charset="0"/>
              <a:buChar char="•"/>
            </a:pPr>
            <a:endParaRPr lang="en-US" sz="1400" dirty="0" smtClean="0"/>
          </a:p>
          <a:p>
            <a:pPr marL="285750" indent="-285750">
              <a:buFont typeface="Arial" panose="020B0604020202020204" pitchFamily="34" charset="0"/>
              <a:buChar char="•"/>
            </a:pPr>
            <a:r>
              <a:rPr lang="en-US" sz="2800" dirty="0" smtClean="0"/>
              <a:t>Is it a difference? Or a delay?</a:t>
            </a:r>
          </a:p>
          <a:p>
            <a:endParaRPr lang="en-US" sz="1400" dirty="0" smtClean="0"/>
          </a:p>
          <a:p>
            <a:pPr marL="285750" indent="-285750">
              <a:buFont typeface="Arial" panose="020B0604020202020204" pitchFamily="34" charset="0"/>
              <a:buChar char="•"/>
            </a:pPr>
            <a:r>
              <a:rPr lang="en-US" sz="2800" dirty="0" smtClean="0"/>
              <a:t>The </a:t>
            </a:r>
            <a:r>
              <a:rPr lang="en-US" sz="2800" b="1" dirty="0" smtClean="0"/>
              <a:t>formative assessment </a:t>
            </a:r>
            <a:r>
              <a:rPr lang="en-US" sz="2800" dirty="0" smtClean="0"/>
              <a:t>process</a:t>
            </a:r>
          </a:p>
          <a:p>
            <a:pPr lvl="1"/>
            <a:r>
              <a:rPr lang="en-US" sz="2400" b="1" dirty="0" smtClean="0">
                <a:solidFill>
                  <a:srgbClr val="FF0000"/>
                </a:solidFill>
              </a:rPr>
              <a:t>Observe </a:t>
            </a:r>
            <a:r>
              <a:rPr lang="en-US" sz="2400" b="1" dirty="0" smtClean="0">
                <a:solidFill>
                  <a:srgbClr val="FF0000"/>
                </a:solidFill>
                <a:latin typeface="Calibri"/>
              </a:rPr>
              <a:t>→ document </a:t>
            </a:r>
            <a:r>
              <a:rPr lang="en-US" sz="2400" b="1" dirty="0" smtClean="0">
                <a:solidFill>
                  <a:srgbClr val="FF0000"/>
                </a:solidFill>
              </a:rPr>
              <a:t>→ monitor &amp; evaluate progress </a:t>
            </a:r>
            <a:r>
              <a:rPr lang="en-US" sz="2400" b="1" dirty="0" smtClean="0">
                <a:solidFill>
                  <a:srgbClr val="FF0000"/>
                </a:solidFill>
                <a:latin typeface="Calibri"/>
              </a:rPr>
              <a:t>→ plan appropriate experiences</a:t>
            </a:r>
            <a:endParaRPr lang="en-US" sz="2400" b="1" dirty="0">
              <a:solidFill>
                <a:srgbClr val="FF0000"/>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868" y="1447800"/>
            <a:ext cx="2555064" cy="2767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7729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Emphasize Early </a:t>
            </a:r>
            <a:r>
              <a:rPr lang="en-US" dirty="0">
                <a:latin typeface="Britannic Bold" pitchFamily="34" charset="0"/>
              </a:rPr>
              <a:t>I</a:t>
            </a:r>
            <a:r>
              <a:rPr lang="en-US" dirty="0" smtClean="0">
                <a:latin typeface="Britannic Bold" pitchFamily="34" charset="0"/>
                <a:ea typeface="+mj-ea"/>
              </a:rPr>
              <a:t>ntervention</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470" y="2362200"/>
            <a:ext cx="305502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52800" y="1600200"/>
            <a:ext cx="5257800" cy="3985706"/>
          </a:xfrm>
          <a:prstGeom prst="rect">
            <a:avLst/>
          </a:prstGeom>
          <a:solidFill>
            <a:srgbClr val="0070C0"/>
          </a:solidFill>
        </p:spPr>
        <p:txBody>
          <a:bodyPr wrap="square" rtlCol="0">
            <a:spAutoFit/>
          </a:bodyPr>
          <a:lstStyle/>
          <a:p>
            <a:pPr marL="342900" indent="-342900">
              <a:lnSpc>
                <a:spcPct val="115000"/>
              </a:lnSpc>
              <a:buFont typeface="Arial" panose="020B0604020202020204" pitchFamily="34" charset="0"/>
              <a:buChar char="•"/>
              <a:tabLst>
                <a:tab pos="457200" algn="l"/>
              </a:tabLst>
            </a:pPr>
            <a:r>
              <a:rPr lang="en-US" sz="2000" b="1" dirty="0">
                <a:solidFill>
                  <a:schemeClr val="bg1"/>
                </a:solidFill>
                <a:ea typeface="Times New Roman"/>
                <a:cs typeface="Times New Roman"/>
              </a:rPr>
              <a:t>8 basic steps</a:t>
            </a:r>
            <a:r>
              <a:rPr lang="en-US" sz="2000" dirty="0">
                <a:solidFill>
                  <a:schemeClr val="bg1"/>
                </a:solidFill>
                <a:ea typeface="Times New Roman"/>
                <a:cs typeface="Times New Roman"/>
              </a:rPr>
              <a:t> in the early intervention </a:t>
            </a:r>
            <a:r>
              <a:rPr lang="en-US" sz="2000" dirty="0" smtClean="0">
                <a:solidFill>
                  <a:schemeClr val="bg1"/>
                </a:solidFill>
                <a:ea typeface="Times New Roman"/>
                <a:cs typeface="Times New Roman"/>
              </a:rPr>
              <a:t>process</a:t>
            </a:r>
          </a:p>
          <a:p>
            <a:pPr marL="342900" indent="-342900">
              <a:lnSpc>
                <a:spcPct val="115000"/>
              </a:lnSpc>
              <a:buFont typeface="Arial" panose="020B0604020202020204" pitchFamily="34" charset="0"/>
              <a:buChar char="•"/>
              <a:tabLst>
                <a:tab pos="457200" algn="l"/>
              </a:tabLst>
            </a:pPr>
            <a:endParaRPr lang="en-US" sz="800" dirty="0" smtClean="0">
              <a:solidFill>
                <a:schemeClr val="bg1"/>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b="1" dirty="0" smtClean="0">
                <a:solidFill>
                  <a:schemeClr val="bg1"/>
                </a:solidFill>
                <a:ea typeface="Times New Roman"/>
                <a:cs typeface="Times New Roman"/>
              </a:rPr>
              <a:t>7 </a:t>
            </a:r>
            <a:r>
              <a:rPr lang="en-US" sz="2000" b="1" dirty="0">
                <a:solidFill>
                  <a:schemeClr val="bg1"/>
                </a:solidFill>
                <a:ea typeface="Times New Roman"/>
                <a:cs typeface="Times New Roman"/>
              </a:rPr>
              <a:t>acronyms</a:t>
            </a:r>
            <a:r>
              <a:rPr lang="en-US" sz="2000" dirty="0">
                <a:solidFill>
                  <a:schemeClr val="bg1"/>
                </a:solidFill>
                <a:ea typeface="Times New Roman"/>
                <a:cs typeface="Times New Roman"/>
              </a:rPr>
              <a:t> used in early intervention and what they </a:t>
            </a:r>
            <a:r>
              <a:rPr lang="en-US" sz="2000" dirty="0" smtClean="0">
                <a:solidFill>
                  <a:schemeClr val="bg1"/>
                </a:solidFill>
                <a:ea typeface="Times New Roman"/>
                <a:cs typeface="Times New Roman"/>
              </a:rPr>
              <a:t>mean</a:t>
            </a:r>
          </a:p>
          <a:p>
            <a:pPr marL="342900" indent="-342900">
              <a:lnSpc>
                <a:spcPct val="115000"/>
              </a:lnSpc>
              <a:buFont typeface="Arial" panose="020B0604020202020204" pitchFamily="34" charset="0"/>
              <a:buChar char="•"/>
              <a:tabLst>
                <a:tab pos="457200" algn="l"/>
              </a:tabLst>
            </a:pPr>
            <a:endParaRPr lang="en-US" sz="800" dirty="0" smtClean="0">
              <a:solidFill>
                <a:schemeClr val="bg1"/>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b="1" dirty="0" smtClean="0">
                <a:solidFill>
                  <a:schemeClr val="bg1"/>
                </a:solidFill>
                <a:ea typeface="Times New Roman"/>
                <a:cs typeface="Times New Roman"/>
              </a:rPr>
              <a:t>9 </a:t>
            </a:r>
            <a:r>
              <a:rPr lang="en-US" sz="2000" b="1" dirty="0">
                <a:solidFill>
                  <a:schemeClr val="bg1"/>
                </a:solidFill>
                <a:ea typeface="Times New Roman"/>
                <a:cs typeface="Times New Roman"/>
              </a:rPr>
              <a:t>key terms</a:t>
            </a:r>
            <a:r>
              <a:rPr lang="en-US" sz="2000" dirty="0">
                <a:solidFill>
                  <a:schemeClr val="bg1"/>
                </a:solidFill>
                <a:ea typeface="Times New Roman"/>
                <a:cs typeface="Times New Roman"/>
              </a:rPr>
              <a:t> in early intervention and their </a:t>
            </a:r>
            <a:r>
              <a:rPr lang="en-US" sz="2000" dirty="0" smtClean="0">
                <a:solidFill>
                  <a:schemeClr val="bg1"/>
                </a:solidFill>
                <a:ea typeface="Times New Roman"/>
                <a:cs typeface="Times New Roman"/>
              </a:rPr>
              <a:t>definitions</a:t>
            </a:r>
          </a:p>
          <a:p>
            <a:pPr marL="342900" indent="-342900">
              <a:lnSpc>
                <a:spcPct val="115000"/>
              </a:lnSpc>
              <a:buFont typeface="Arial" panose="020B0604020202020204" pitchFamily="34" charset="0"/>
              <a:buChar char="•"/>
              <a:tabLst>
                <a:tab pos="457200" algn="l"/>
              </a:tabLst>
            </a:pPr>
            <a:endParaRPr lang="en-US" sz="800" dirty="0" smtClean="0">
              <a:solidFill>
                <a:schemeClr val="bg1"/>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dirty="0" smtClean="0">
                <a:solidFill>
                  <a:schemeClr val="bg1"/>
                </a:solidFill>
                <a:ea typeface="Times New Roman"/>
                <a:cs typeface="Times New Roman"/>
              </a:rPr>
              <a:t>3 </a:t>
            </a:r>
            <a:r>
              <a:rPr lang="en-US" sz="2000" dirty="0">
                <a:solidFill>
                  <a:schemeClr val="bg1"/>
                </a:solidFill>
                <a:ea typeface="Times New Roman"/>
                <a:cs typeface="Times New Roman"/>
              </a:rPr>
              <a:t>slideshow </a:t>
            </a:r>
            <a:r>
              <a:rPr lang="en-US" sz="2000" dirty="0" smtClean="0">
                <a:solidFill>
                  <a:schemeClr val="bg1"/>
                </a:solidFill>
                <a:ea typeface="Times New Roman"/>
                <a:cs typeface="Times New Roman"/>
              </a:rPr>
              <a:t>presentations</a:t>
            </a:r>
          </a:p>
          <a:p>
            <a:pPr marL="342900" indent="-342900">
              <a:lnSpc>
                <a:spcPct val="115000"/>
              </a:lnSpc>
              <a:buFont typeface="Arial" panose="020B0604020202020204" pitchFamily="34" charset="0"/>
              <a:buChar char="•"/>
              <a:tabLst>
                <a:tab pos="457200" algn="l"/>
              </a:tabLst>
            </a:pPr>
            <a:endParaRPr lang="en-US" sz="800" dirty="0" smtClean="0">
              <a:solidFill>
                <a:schemeClr val="bg1"/>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dirty="0" smtClean="0">
                <a:solidFill>
                  <a:schemeClr val="bg1"/>
                </a:solidFill>
                <a:ea typeface="Times New Roman"/>
                <a:cs typeface="Times New Roman"/>
              </a:rPr>
              <a:t>a </a:t>
            </a:r>
            <a:r>
              <a:rPr lang="en-US" sz="2000" dirty="0">
                <a:solidFill>
                  <a:schemeClr val="bg1"/>
                </a:solidFill>
                <a:ea typeface="Times New Roman"/>
                <a:cs typeface="Times New Roman"/>
              </a:rPr>
              <a:t>Trainer’s Guide </a:t>
            </a:r>
            <a:r>
              <a:rPr lang="en-US" sz="2000" dirty="0" smtClean="0">
                <a:solidFill>
                  <a:schemeClr val="bg1"/>
                </a:solidFill>
                <a:ea typeface="Times New Roman"/>
                <a:cs typeface="Times New Roman"/>
              </a:rPr>
              <a:t>and Speaker’s </a:t>
            </a:r>
            <a:r>
              <a:rPr lang="en-US" sz="2000" dirty="0">
                <a:solidFill>
                  <a:schemeClr val="bg1"/>
                </a:solidFill>
                <a:ea typeface="Times New Roman"/>
                <a:cs typeface="Times New Roman"/>
              </a:rPr>
              <a:t>Notes version of each </a:t>
            </a:r>
            <a:r>
              <a:rPr lang="en-US" sz="2000" dirty="0" smtClean="0">
                <a:solidFill>
                  <a:schemeClr val="bg1"/>
                </a:solidFill>
                <a:ea typeface="Times New Roman"/>
                <a:cs typeface="Times New Roman"/>
              </a:rPr>
              <a:t>slideshow</a:t>
            </a:r>
          </a:p>
          <a:p>
            <a:pPr marL="342900" indent="-342900">
              <a:lnSpc>
                <a:spcPct val="115000"/>
              </a:lnSpc>
              <a:buFont typeface="Arial" panose="020B0604020202020204" pitchFamily="34" charset="0"/>
              <a:buChar char="•"/>
              <a:tabLst>
                <a:tab pos="457200" algn="l"/>
              </a:tabLst>
            </a:pPr>
            <a:endParaRPr lang="en-US" sz="800" dirty="0" smtClean="0">
              <a:solidFill>
                <a:schemeClr val="bg1"/>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dirty="0" smtClean="0">
                <a:solidFill>
                  <a:schemeClr val="bg1"/>
                </a:solidFill>
                <a:ea typeface="Times New Roman"/>
                <a:cs typeface="Times New Roman"/>
              </a:rPr>
              <a:t>handouts </a:t>
            </a:r>
            <a:r>
              <a:rPr lang="en-US" sz="2000" dirty="0">
                <a:solidFill>
                  <a:schemeClr val="bg1"/>
                </a:solidFill>
                <a:ea typeface="Times New Roman"/>
                <a:cs typeface="Times New Roman"/>
              </a:rPr>
              <a:t>and activity </a:t>
            </a:r>
            <a:r>
              <a:rPr lang="en-US" sz="2000" dirty="0" smtClean="0">
                <a:solidFill>
                  <a:schemeClr val="bg1"/>
                </a:solidFill>
                <a:ea typeface="Times New Roman"/>
                <a:cs typeface="Times New Roman"/>
              </a:rPr>
              <a:t>sheets</a:t>
            </a:r>
            <a:endParaRPr lang="en-US" sz="2800" dirty="0">
              <a:solidFill>
                <a:schemeClr val="bg1"/>
              </a:solidFill>
              <a:ea typeface="Calibri"/>
              <a:cs typeface="Times New Roman"/>
            </a:endParaRPr>
          </a:p>
        </p:txBody>
      </p:sp>
    </p:spTree>
    <p:extLst>
      <p:ext uri="{BB962C8B-B14F-4D97-AF65-F5344CB8AC3E}">
        <p14:creationId xmlns:p14="http://schemas.microsoft.com/office/powerpoint/2010/main" val="2992167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Early </a:t>
            </a:r>
            <a:r>
              <a:rPr lang="en-US" dirty="0">
                <a:latin typeface="Britannic Bold" pitchFamily="34" charset="0"/>
              </a:rPr>
              <a:t>I</a:t>
            </a:r>
            <a:r>
              <a:rPr lang="en-US" dirty="0" smtClean="0">
                <a:latin typeface="Britannic Bold" pitchFamily="34" charset="0"/>
                <a:ea typeface="+mj-ea"/>
              </a:rPr>
              <a:t>ntervention</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3" name="TextBox 2"/>
          <p:cNvSpPr txBox="1"/>
          <p:nvPr/>
        </p:nvSpPr>
        <p:spPr>
          <a:xfrm>
            <a:off x="3352800" y="1600200"/>
            <a:ext cx="5257800" cy="3914918"/>
          </a:xfrm>
          <a:prstGeom prst="rect">
            <a:avLst/>
          </a:prstGeom>
          <a:solidFill>
            <a:srgbClr val="0070C0"/>
          </a:solidFill>
        </p:spPr>
        <p:txBody>
          <a:bodyPr wrap="square" rtlCol="0">
            <a:spAutoFit/>
          </a:bodyPr>
          <a:lstStyle/>
          <a:p>
            <a:pPr>
              <a:lnSpc>
                <a:spcPct val="115000"/>
              </a:lnSpc>
              <a:tabLst>
                <a:tab pos="457200" algn="l"/>
              </a:tabLst>
            </a:pPr>
            <a:r>
              <a:rPr lang="en-US" sz="2000" b="1" dirty="0" smtClean="0">
                <a:solidFill>
                  <a:prstClr val="white"/>
                </a:solidFill>
                <a:ea typeface="Times New Roman"/>
                <a:cs typeface="Times New Roman"/>
              </a:rPr>
              <a:t>Assignment</a:t>
            </a:r>
            <a:endParaRPr lang="en-US" sz="2000" dirty="0" smtClean="0">
              <a:solidFill>
                <a:prstClr val="white"/>
              </a:solidFill>
              <a:ea typeface="Times New Roman"/>
              <a:cs typeface="Times New Roman"/>
            </a:endParaRPr>
          </a:p>
          <a:p>
            <a:pPr marL="342900" indent="-342900">
              <a:lnSpc>
                <a:spcPct val="115000"/>
              </a:lnSpc>
              <a:buFont typeface="Arial" panose="020B0604020202020204" pitchFamily="34" charset="0"/>
              <a:buChar char="•"/>
              <a:tabLst>
                <a:tab pos="457200" algn="l"/>
              </a:tabLst>
            </a:pPr>
            <a:endParaRPr lang="en-US" sz="800" dirty="0" smtClean="0">
              <a:solidFill>
                <a:prstClr val="white"/>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b="1" dirty="0" smtClean="0">
                <a:solidFill>
                  <a:prstClr val="white"/>
                </a:solidFill>
                <a:ea typeface="Times New Roman"/>
                <a:cs typeface="Times New Roman"/>
              </a:rPr>
              <a:t>What agency is responsible for coordinating early intervention services in your state?</a:t>
            </a:r>
          </a:p>
          <a:p>
            <a:pPr>
              <a:lnSpc>
                <a:spcPct val="115000"/>
              </a:lnSpc>
              <a:tabLst>
                <a:tab pos="457200" algn="l"/>
              </a:tabLst>
            </a:pPr>
            <a:endParaRPr lang="en-US" sz="2000" b="1" dirty="0" smtClean="0">
              <a:solidFill>
                <a:prstClr val="white"/>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b="1" dirty="0" smtClean="0">
                <a:solidFill>
                  <a:prstClr val="white"/>
                </a:solidFill>
                <a:ea typeface="Times New Roman"/>
                <a:cs typeface="Times New Roman"/>
              </a:rPr>
              <a:t>What is the definition for eligibility in your state?</a:t>
            </a:r>
          </a:p>
          <a:p>
            <a:pPr>
              <a:lnSpc>
                <a:spcPct val="115000"/>
              </a:lnSpc>
              <a:tabLst>
                <a:tab pos="457200" algn="l"/>
              </a:tabLst>
            </a:pPr>
            <a:endParaRPr lang="en-US" sz="2000" b="1" dirty="0" smtClean="0">
              <a:solidFill>
                <a:prstClr val="white"/>
              </a:solidFill>
              <a:ea typeface="Times New Roman"/>
              <a:cs typeface="Times New Roman"/>
            </a:endParaRPr>
          </a:p>
          <a:p>
            <a:pPr marL="342900" indent="-342900">
              <a:lnSpc>
                <a:spcPct val="115000"/>
              </a:lnSpc>
              <a:buFont typeface="Arial" panose="020B0604020202020204" pitchFamily="34" charset="0"/>
              <a:buChar char="•"/>
              <a:tabLst>
                <a:tab pos="457200" algn="l"/>
              </a:tabLst>
            </a:pPr>
            <a:r>
              <a:rPr lang="en-US" sz="2000" b="1" dirty="0" smtClean="0">
                <a:solidFill>
                  <a:prstClr val="white"/>
                </a:solidFill>
                <a:ea typeface="Times New Roman"/>
                <a:cs typeface="Times New Roman"/>
              </a:rPr>
              <a:t>What is the process for referring an infant or toddler for evaluation for early intervention services in your state?</a:t>
            </a:r>
            <a:endParaRPr lang="en-US" sz="2000" dirty="0" smtClean="0">
              <a:solidFill>
                <a:prstClr val="white"/>
              </a:solidFill>
              <a:ea typeface="Times New Roman"/>
              <a:cs typeface="Times New Roman"/>
            </a:endParaRPr>
          </a:p>
          <a:p>
            <a:pPr marL="342900" indent="-342900">
              <a:lnSpc>
                <a:spcPct val="115000"/>
              </a:lnSpc>
              <a:buFont typeface="Arial" panose="020B0604020202020204" pitchFamily="34" charset="0"/>
              <a:buChar char="•"/>
              <a:tabLst>
                <a:tab pos="457200" algn="l"/>
              </a:tabLst>
            </a:pPr>
            <a:endParaRPr lang="en-US" sz="800" dirty="0" smtClean="0">
              <a:solidFill>
                <a:prstClr val="white"/>
              </a:solidFill>
              <a:ea typeface="Times New Roman"/>
              <a:cs typeface="Times New Roman"/>
            </a:endParaRPr>
          </a:p>
        </p:txBody>
      </p:sp>
      <p:sp>
        <p:nvSpPr>
          <p:cNvPr id="2" name="TextBox 1"/>
          <p:cNvSpPr txBox="1"/>
          <p:nvPr/>
        </p:nvSpPr>
        <p:spPr>
          <a:xfrm>
            <a:off x="369651" y="1981200"/>
            <a:ext cx="2667000" cy="3293209"/>
          </a:xfrm>
          <a:prstGeom prst="rect">
            <a:avLst/>
          </a:prstGeom>
          <a:noFill/>
        </p:spPr>
        <p:txBody>
          <a:bodyPr wrap="square" rtlCol="0">
            <a:spAutoFit/>
          </a:bodyPr>
          <a:lstStyle/>
          <a:p>
            <a:pPr lvl="0"/>
            <a:r>
              <a:rPr lang="en-US" sz="1600" kern="1400" dirty="0" smtClean="0">
                <a:solidFill>
                  <a:prstClr val="black"/>
                </a:solidFill>
                <a:latin typeface="Arial Black" panose="020B0A04020102020204" pitchFamily="34" charset="0"/>
                <a:ea typeface="Times New Roman"/>
                <a:cs typeface="Arial"/>
              </a:rPr>
              <a:t>Read about it</a:t>
            </a:r>
          </a:p>
          <a:p>
            <a:r>
              <a:rPr lang="en-US" i="1" dirty="0">
                <a:solidFill>
                  <a:srgbClr val="000000"/>
                </a:solidFill>
                <a:ea typeface="Calibri"/>
                <a:cs typeface="Calibri"/>
              </a:rPr>
              <a:t>If </a:t>
            </a:r>
            <a:r>
              <a:rPr lang="en-US" i="1" dirty="0" smtClean="0">
                <a:solidFill>
                  <a:srgbClr val="000000"/>
                </a:solidFill>
                <a:ea typeface="Calibri"/>
                <a:cs typeface="Calibri"/>
              </a:rPr>
              <a:t> I Could Rewind the Clock: I Wish I Would Have Known This About My Daughter’s Diagnosis</a:t>
            </a:r>
            <a:endParaRPr lang="en-US" i="1" dirty="0">
              <a:solidFill>
                <a:srgbClr val="000000"/>
              </a:solidFill>
              <a:ea typeface="Calibri"/>
              <a:cs typeface="Calibri"/>
            </a:endParaRPr>
          </a:p>
          <a:p>
            <a:pPr lvl="0"/>
            <a:endParaRPr lang="en-US" sz="1600" kern="1400" dirty="0" smtClean="0">
              <a:solidFill>
                <a:prstClr val="black"/>
              </a:solidFill>
              <a:latin typeface="Arial Black" panose="020B0A04020102020204" pitchFamily="34" charset="0"/>
              <a:ea typeface="Times New Roman"/>
              <a:cs typeface="Arial"/>
            </a:endParaRPr>
          </a:p>
          <a:p>
            <a:pPr lvl="0"/>
            <a:endParaRPr lang="en-US" sz="1600" kern="1400" dirty="0">
              <a:solidFill>
                <a:prstClr val="black"/>
              </a:solidFill>
              <a:latin typeface="Arial Black" panose="020B0A04020102020204" pitchFamily="34" charset="0"/>
              <a:ea typeface="Times New Roman"/>
              <a:cs typeface="Arial"/>
            </a:endParaRPr>
          </a:p>
          <a:p>
            <a:pPr lvl="0"/>
            <a:r>
              <a:rPr lang="en-US" sz="1600" kern="1400" dirty="0" smtClean="0">
                <a:solidFill>
                  <a:prstClr val="black"/>
                </a:solidFill>
                <a:latin typeface="Arial Black" panose="020B0A04020102020204" pitchFamily="34" charset="0"/>
                <a:ea typeface="Times New Roman"/>
                <a:cs typeface="Arial"/>
              </a:rPr>
              <a:t>See/hear about it</a:t>
            </a:r>
          </a:p>
          <a:p>
            <a:pPr lvl="0"/>
            <a:r>
              <a:rPr lang="en-US" i="1" dirty="0" smtClean="0">
                <a:solidFill>
                  <a:srgbClr val="000000"/>
                </a:solidFill>
                <a:ea typeface="Calibri"/>
                <a:cs typeface="Calibri"/>
              </a:rPr>
              <a:t>Early </a:t>
            </a:r>
            <a:r>
              <a:rPr lang="en-US" i="1" dirty="0">
                <a:solidFill>
                  <a:srgbClr val="000000"/>
                </a:solidFill>
                <a:ea typeface="Calibri"/>
                <a:cs typeface="Calibri"/>
              </a:rPr>
              <a:t>Childhood Intervention: The Power of Family</a:t>
            </a:r>
            <a:endParaRPr lang="en-US" dirty="0">
              <a:solidFill>
                <a:prstClr val="black"/>
              </a:solidFill>
              <a:latin typeface="Times New Roman"/>
              <a:ea typeface="Times New Roman"/>
            </a:endParaRPr>
          </a:p>
          <a:p>
            <a:pPr lvl="0" hangingPunct="0"/>
            <a:endParaRPr lang="en-US" b="1" dirty="0">
              <a:solidFill>
                <a:srgbClr val="0000FF"/>
              </a:solidFill>
              <a:ea typeface="Calibri"/>
              <a:cs typeface="Calibri-Bold"/>
            </a:endParaRPr>
          </a:p>
        </p:txBody>
      </p:sp>
    </p:spTree>
    <p:extLst>
      <p:ext uri="{BB962C8B-B14F-4D97-AF65-F5344CB8AC3E}">
        <p14:creationId xmlns:p14="http://schemas.microsoft.com/office/powerpoint/2010/main" val="16250090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fontScale="90000"/>
          </a:bodyPr>
          <a:lstStyle/>
          <a:p>
            <a:pPr algn="l"/>
            <a:r>
              <a:rPr lang="en-US" dirty="0" smtClean="0">
                <a:latin typeface="Britannic Bold" pitchFamily="34" charset="0"/>
                <a:ea typeface="+mj-ea"/>
              </a:rPr>
              <a:t>     Brain </a:t>
            </a:r>
            <a:br>
              <a:rPr lang="en-US" dirty="0" smtClean="0">
                <a:latin typeface="Britannic Bold" pitchFamily="34" charset="0"/>
                <a:ea typeface="+mj-ea"/>
              </a:rPr>
            </a:br>
            <a:r>
              <a:rPr lang="en-US" dirty="0" smtClean="0">
                <a:latin typeface="Britannic Bold" pitchFamily="34" charset="0"/>
                <a:ea typeface="+mj-ea"/>
              </a:rPr>
              <a:t>Development</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029" y="152400"/>
            <a:ext cx="5864884" cy="5273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488" y="1447800"/>
            <a:ext cx="1962150" cy="150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790" y="3505200"/>
            <a:ext cx="2653266" cy="2019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47084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64" y="11464"/>
            <a:ext cx="9155464" cy="68665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0" y="5257800"/>
            <a:ext cx="3581400" cy="1323439"/>
          </a:xfrm>
          <a:prstGeom prst="rect">
            <a:avLst/>
          </a:prstGeom>
          <a:noFill/>
        </p:spPr>
        <p:txBody>
          <a:bodyPr wrap="square" rtlCol="0">
            <a:spAutoFit/>
          </a:bodyPr>
          <a:lstStyle/>
          <a:p>
            <a:r>
              <a:rPr lang="en-US" sz="4000" dirty="0" smtClean="0">
                <a:solidFill>
                  <a:schemeClr val="bg1"/>
                </a:solidFill>
              </a:rPr>
              <a:t>Welcome and Introductions</a:t>
            </a:r>
            <a:endParaRPr lang="en-US" sz="4000" dirty="0">
              <a:solidFill>
                <a:schemeClr val="bg1"/>
              </a:solidFill>
            </a:endParaRPr>
          </a:p>
        </p:txBody>
      </p:sp>
    </p:spTree>
    <p:extLst>
      <p:ext uri="{BB962C8B-B14F-4D97-AF65-F5344CB8AC3E}">
        <p14:creationId xmlns:p14="http://schemas.microsoft.com/office/powerpoint/2010/main" val="3261192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fontScale="90000"/>
          </a:bodyPr>
          <a:lstStyle/>
          <a:p>
            <a:pPr algn="ctr"/>
            <a:r>
              <a:rPr lang="en-US" dirty="0" smtClean="0">
                <a:latin typeface="Britannic Bold" pitchFamily="34" charset="0"/>
                <a:ea typeface="+mj-ea"/>
              </a:rPr>
              <a:t>Respectful Relationships and Responsive Caregiving</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0" y="1227306"/>
            <a:ext cx="4204834" cy="5630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724400" y="1295400"/>
            <a:ext cx="4191000" cy="5755422"/>
          </a:xfrm>
          <a:prstGeom prst="rect">
            <a:avLst/>
          </a:prstGeom>
          <a:noFill/>
        </p:spPr>
        <p:txBody>
          <a:bodyPr wrap="square" rtlCol="0">
            <a:spAutoFit/>
          </a:bodyPr>
          <a:lstStyle/>
          <a:p>
            <a:r>
              <a:rPr lang="en-US" dirty="0" smtClean="0">
                <a:latin typeface="Arial Black" panose="020B0A04020102020204" pitchFamily="34" charset="0"/>
              </a:rPr>
              <a:t>Content</a:t>
            </a:r>
          </a:p>
          <a:p>
            <a:endParaRPr lang="en-US" dirty="0"/>
          </a:p>
          <a:p>
            <a:r>
              <a:rPr lang="en-US" dirty="0">
                <a:latin typeface="Arial Black" panose="020B0A04020102020204" pitchFamily="34" charset="0"/>
              </a:rPr>
              <a:t>Vignettes</a:t>
            </a:r>
          </a:p>
          <a:p>
            <a:endParaRPr lang="en-US" dirty="0"/>
          </a:p>
          <a:p>
            <a:r>
              <a:rPr lang="en-US" dirty="0">
                <a:latin typeface="Arial Black" panose="020B0A04020102020204" pitchFamily="34" charset="0"/>
              </a:rPr>
              <a:t>Reflection/Interview Questions</a:t>
            </a:r>
          </a:p>
          <a:p>
            <a:pPr marL="342900" indent="-342900">
              <a:buFont typeface="Arial" panose="020B0604020202020204" pitchFamily="34" charset="0"/>
              <a:buChar char="•"/>
            </a:pPr>
            <a:r>
              <a:rPr lang="en-US" sz="2000" b="1" dirty="0" smtClean="0">
                <a:solidFill>
                  <a:srgbClr val="008000"/>
                </a:solidFill>
              </a:rPr>
              <a:t>How does the physical environment support and encourage respectful relationships between early childhood professionals and children or between professionals and families? </a:t>
            </a:r>
          </a:p>
          <a:p>
            <a:pPr marL="342900" indent="-342900">
              <a:buFont typeface="Arial" panose="020B0604020202020204" pitchFamily="34" charset="0"/>
              <a:buChar char="•"/>
            </a:pPr>
            <a:endParaRPr lang="en-US" sz="800" b="1" dirty="0" smtClean="0">
              <a:solidFill>
                <a:srgbClr val="008000"/>
              </a:solidFill>
            </a:endParaRPr>
          </a:p>
          <a:p>
            <a:pPr marL="342900" indent="-342900">
              <a:buFont typeface="Arial" panose="020B0604020202020204" pitchFamily="34" charset="0"/>
              <a:buChar char="•"/>
            </a:pPr>
            <a:r>
              <a:rPr lang="en-US" sz="2000" b="1" dirty="0" smtClean="0">
                <a:solidFill>
                  <a:srgbClr val="008000"/>
                </a:solidFill>
              </a:rPr>
              <a:t>Do you think early childhood professionals put too much pressure on families to share information about their lives? What do we really need to know?</a:t>
            </a:r>
            <a:endParaRPr lang="en-US" sz="2000" b="1" dirty="0">
              <a:solidFill>
                <a:srgbClr val="008000"/>
              </a:solidFill>
            </a:endParaRPr>
          </a:p>
          <a:p>
            <a:endParaRPr lang="en-US" dirty="0"/>
          </a:p>
        </p:txBody>
      </p:sp>
    </p:spTree>
    <p:extLst>
      <p:ext uri="{BB962C8B-B14F-4D97-AF65-F5344CB8AC3E}">
        <p14:creationId xmlns:p14="http://schemas.microsoft.com/office/powerpoint/2010/main" val="14302269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l"/>
            <a:r>
              <a:rPr lang="en-US" dirty="0" smtClean="0">
                <a:latin typeface="Britannic Bold" pitchFamily="34" charset="0"/>
                <a:ea typeface="+mj-ea"/>
              </a:rPr>
              <a:t>Communication</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19391"/>
            <a:ext cx="3819525" cy="704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9967" y="1295400"/>
            <a:ext cx="5418833" cy="5262979"/>
          </a:xfrm>
          <a:prstGeom prst="rect">
            <a:avLst/>
          </a:prstGeom>
          <a:noFill/>
        </p:spPr>
        <p:txBody>
          <a:bodyPr wrap="square" rtlCol="0">
            <a:spAutoFit/>
          </a:bodyPr>
          <a:lstStyle/>
          <a:p>
            <a:r>
              <a:rPr lang="en-US" sz="1600" dirty="0" smtClean="0">
                <a:latin typeface="Arial Black" panose="020B0A04020102020204" pitchFamily="34" charset="0"/>
              </a:rPr>
              <a:t>Activity</a:t>
            </a:r>
          </a:p>
          <a:p>
            <a:endParaRPr lang="en-US" sz="800" dirty="0" smtClean="0"/>
          </a:p>
          <a:p>
            <a:pPr marL="342900" indent="-342900">
              <a:buFont typeface="+mj-lt"/>
              <a:buAutoNum type="arabicPeriod"/>
            </a:pPr>
            <a:r>
              <a:rPr lang="en-US" kern="1400" dirty="0" smtClean="0">
                <a:ea typeface="Times New Roman"/>
                <a:cs typeface="Arial"/>
              </a:rPr>
              <a:t>Discuss the components of effective communication </a:t>
            </a:r>
            <a:r>
              <a:rPr lang="en-US" kern="1400" dirty="0">
                <a:ea typeface="Times New Roman"/>
                <a:cs typeface="Arial"/>
              </a:rPr>
              <a:t> </a:t>
            </a:r>
            <a:r>
              <a:rPr lang="en-US" kern="1400" dirty="0" smtClean="0">
                <a:ea typeface="Times New Roman"/>
                <a:cs typeface="Arial"/>
              </a:rPr>
              <a:t>using Handout 3.1 - Communication Strategies to Build Collaboration from CONNECT Module 3</a:t>
            </a:r>
          </a:p>
          <a:p>
            <a:pPr marL="342900" indent="-342900">
              <a:buFont typeface="+mj-lt"/>
              <a:buAutoNum type="arabicPeriod"/>
            </a:pPr>
            <a:endParaRPr lang="en-US" sz="800" kern="1400" dirty="0">
              <a:ea typeface="Times New Roman"/>
              <a:cs typeface="Arial"/>
            </a:endParaRPr>
          </a:p>
          <a:p>
            <a:pPr marL="342900" indent="-342900">
              <a:buFont typeface="+mj-lt"/>
              <a:buAutoNum type="arabicPeriod"/>
            </a:pPr>
            <a:r>
              <a:rPr lang="en-US" kern="1400" dirty="0" smtClean="0">
                <a:ea typeface="Times New Roman"/>
                <a:cs typeface="Arial"/>
              </a:rPr>
              <a:t>Give </a:t>
            </a:r>
            <a:r>
              <a:rPr lang="en-US" kern="1400" dirty="0">
                <a:ea typeface="Times New Roman"/>
                <a:cs typeface="Arial"/>
              </a:rPr>
              <a:t>students a copy of the Communication Strategies Observation Checklist (Handout 3.2) from CONNECT Module </a:t>
            </a:r>
            <a:r>
              <a:rPr lang="en-US" kern="1400" dirty="0" smtClean="0">
                <a:ea typeface="Times New Roman"/>
                <a:cs typeface="Arial"/>
              </a:rPr>
              <a:t>3</a:t>
            </a:r>
          </a:p>
          <a:p>
            <a:pPr marL="342900" indent="-342900">
              <a:buFont typeface="+mj-lt"/>
              <a:buAutoNum type="arabicPeriod"/>
            </a:pPr>
            <a:endParaRPr lang="en-US" sz="800" kern="1400" dirty="0" smtClean="0">
              <a:ea typeface="Times New Roman"/>
              <a:cs typeface="Arial"/>
            </a:endParaRPr>
          </a:p>
          <a:p>
            <a:pPr marL="342900" indent="-342900">
              <a:buFont typeface="+mj-lt"/>
              <a:buAutoNum type="arabicPeriod"/>
            </a:pPr>
            <a:r>
              <a:rPr lang="en-US" kern="1400" dirty="0" smtClean="0">
                <a:ea typeface="Times New Roman"/>
                <a:cs typeface="Arial"/>
              </a:rPr>
              <a:t>Show and discuss the three videos from CONNECT Module 3 (videos 3.3, 3.4, 4.5), which demonstrate key elements of effective communication. </a:t>
            </a:r>
          </a:p>
          <a:p>
            <a:pPr marL="342900" indent="-342900">
              <a:buFont typeface="+mj-lt"/>
              <a:buAutoNum type="arabicPeriod"/>
            </a:pPr>
            <a:endParaRPr lang="en-US" sz="800" kern="1400" dirty="0" smtClean="0">
              <a:ea typeface="Times New Roman"/>
              <a:cs typeface="Arial"/>
            </a:endParaRPr>
          </a:p>
          <a:p>
            <a:pPr marL="342900" indent="-342900">
              <a:buFont typeface="+mj-lt"/>
              <a:buAutoNum type="arabicPeriod"/>
            </a:pPr>
            <a:r>
              <a:rPr lang="en-US" kern="1400" dirty="0" smtClean="0">
                <a:ea typeface="Times New Roman"/>
                <a:cs typeface="Arial"/>
              </a:rPr>
              <a:t>Show other videos of family/teacher interactions (e.g., videos from CONNECT Module 4). Discuss the </a:t>
            </a:r>
            <a:r>
              <a:rPr lang="en-US" kern="1400" dirty="0">
                <a:ea typeface="Times New Roman"/>
                <a:cs typeface="Arial"/>
              </a:rPr>
              <a:t>communication strategies that were demonstrated in each </a:t>
            </a:r>
            <a:r>
              <a:rPr lang="en-US" kern="1400" dirty="0" smtClean="0">
                <a:ea typeface="Times New Roman"/>
                <a:cs typeface="Arial"/>
              </a:rPr>
              <a:t>video, again using the Checklist.</a:t>
            </a:r>
            <a:endParaRPr lang="en-US" kern="1400" dirty="0">
              <a:ea typeface="Times New Roman"/>
              <a:cs typeface="Arial"/>
            </a:endParaRPr>
          </a:p>
          <a:p>
            <a:pPr marL="342900" indent="-342900">
              <a:buFont typeface="+mj-lt"/>
              <a:buAutoNum type="arabicPeriod"/>
            </a:pPr>
            <a:endParaRPr lang="en-US" kern="1400" dirty="0" smtClean="0">
              <a:ea typeface="Times New Roman"/>
              <a:cs typeface="Arial"/>
            </a:endParaRPr>
          </a:p>
          <a:p>
            <a:endParaRPr lang="en-US" kern="1400" dirty="0" smtClean="0">
              <a:ea typeface="Times New Roman"/>
              <a:cs typeface="Arial"/>
            </a:endParaRPr>
          </a:p>
          <a:p>
            <a:endParaRPr lang="en-US" dirty="0"/>
          </a:p>
        </p:txBody>
      </p:sp>
      <p:pic>
        <p:nvPicPr>
          <p:cNvPr id="102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6207" y="2438400"/>
            <a:ext cx="3415393"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41435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l"/>
            <a:r>
              <a:rPr lang="en-US" dirty="0" smtClean="0">
                <a:latin typeface="Britannic Bold" pitchFamily="34" charset="0"/>
                <a:ea typeface="+mj-ea"/>
              </a:rPr>
              <a:t>Mental Health</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86" y="3429000"/>
            <a:ext cx="5042372" cy="2028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8949" y="152400"/>
            <a:ext cx="5335737"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3957" y="3296866"/>
            <a:ext cx="1974292" cy="2160351"/>
          </a:xfrm>
          <a:prstGeom prst="rect">
            <a:avLst/>
          </a:prstGeom>
          <a:noFill/>
          <a:ln w="19050">
            <a:solidFill>
              <a:srgbClr val="008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2616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Environments</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1219200"/>
            <a:ext cx="5334000" cy="1873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507" y="1371600"/>
            <a:ext cx="3272093" cy="4329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276600"/>
            <a:ext cx="2855914" cy="227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481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Environments</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600200"/>
            <a:ext cx="3087804"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009775"/>
            <a:ext cx="2886075"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166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Interactions</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090" y="1248005"/>
            <a:ext cx="6191180" cy="460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19967" y="2438400"/>
            <a:ext cx="2294633" cy="646331"/>
          </a:xfrm>
          <a:prstGeom prst="rect">
            <a:avLst/>
          </a:prstGeom>
          <a:noFill/>
        </p:spPr>
        <p:txBody>
          <a:bodyPr wrap="square" rtlCol="0">
            <a:spAutoFit/>
          </a:bodyPr>
          <a:lstStyle/>
          <a:p>
            <a:pPr lvl="0"/>
            <a:r>
              <a:rPr lang="en-US" dirty="0" err="1">
                <a:solidFill>
                  <a:srgbClr val="1F497D"/>
                </a:solidFill>
                <a:latin typeface="Arial Black" panose="020B0A04020102020204" pitchFamily="34" charset="0"/>
              </a:rPr>
              <a:t>Tronick’s</a:t>
            </a:r>
            <a:r>
              <a:rPr lang="en-US" dirty="0">
                <a:solidFill>
                  <a:srgbClr val="1F497D"/>
                </a:solidFill>
                <a:latin typeface="Arial Black" panose="020B0A04020102020204" pitchFamily="34" charset="0"/>
              </a:rPr>
              <a:t> Still Face </a:t>
            </a:r>
            <a:r>
              <a:rPr lang="en-US" dirty="0" smtClean="0">
                <a:solidFill>
                  <a:srgbClr val="1F497D"/>
                </a:solidFill>
                <a:latin typeface="Arial Black" panose="020B0A04020102020204" pitchFamily="34" charset="0"/>
              </a:rPr>
              <a:t>Paradigm</a:t>
            </a:r>
          </a:p>
        </p:txBody>
      </p:sp>
    </p:spTree>
    <p:extLst>
      <p:ext uri="{BB962C8B-B14F-4D97-AF65-F5344CB8AC3E}">
        <p14:creationId xmlns:p14="http://schemas.microsoft.com/office/powerpoint/2010/main" val="7280292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15" name="Title 1"/>
          <p:cNvSpPr>
            <a:spLocks noGrp="1"/>
          </p:cNvSpPr>
          <p:nvPr>
            <p:ph type="title"/>
          </p:nvPr>
        </p:nvSpPr>
        <p:spPr>
          <a:xfrm>
            <a:off x="371009" y="228600"/>
            <a:ext cx="2514600" cy="5410200"/>
          </a:xfrm>
          <a:prstGeom prst="rect">
            <a:avLst/>
          </a:prstGeom>
          <a:solidFill>
            <a:schemeClr val="tx2">
              <a:lumMod val="20000"/>
              <a:lumOff val="80000"/>
            </a:schemeClr>
          </a:solidFill>
        </p:spPr>
        <p:txBody>
          <a:bodyPr>
            <a:normAutofit fontScale="900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b="1" dirty="0" smtClean="0">
                <a:solidFill>
                  <a:prstClr val="black"/>
                </a:solidFill>
                <a:latin typeface="Rockwell" pitchFamily="18" charset="0"/>
                <a:ea typeface="+mn-ea"/>
                <a:cs typeface="+mn-cs"/>
              </a:rPr>
              <a:t/>
            </a:r>
            <a:br>
              <a:rPr lang="en-US" sz="3600" b="1" dirty="0" smtClean="0">
                <a:solidFill>
                  <a:prstClr val="black"/>
                </a:solidFill>
                <a:latin typeface="Rockwell" pitchFamily="18" charset="0"/>
                <a:ea typeface="+mn-ea"/>
                <a:cs typeface="+mn-cs"/>
              </a:rPr>
            </a:br>
            <a:r>
              <a:rPr lang="en-US" sz="3600" b="1" dirty="0">
                <a:solidFill>
                  <a:prstClr val="black"/>
                </a:solidFill>
                <a:latin typeface="Rockwell" pitchFamily="18" charset="0"/>
                <a:ea typeface="+mn-ea"/>
                <a:cs typeface="+mn-cs"/>
              </a:rPr>
              <a:t/>
            </a:r>
            <a:br>
              <a:rPr lang="en-US" sz="3600" b="1" dirty="0">
                <a:solidFill>
                  <a:prstClr val="black"/>
                </a:solidFill>
                <a:latin typeface="Rockwell" pitchFamily="18" charset="0"/>
                <a:ea typeface="+mn-ea"/>
                <a:cs typeface="+mn-cs"/>
              </a:rPr>
            </a:br>
            <a:r>
              <a:rPr lang="en-US" sz="3600" b="1" dirty="0" smtClean="0">
                <a:solidFill>
                  <a:prstClr val="black"/>
                </a:solidFill>
                <a:latin typeface="Rockwell" pitchFamily="18" charset="0"/>
                <a:ea typeface="+mn-ea"/>
                <a:cs typeface="+mn-cs"/>
              </a:rPr>
              <a:t>Our collective</a:t>
            </a:r>
            <a:br>
              <a:rPr lang="en-US" sz="3600" b="1" dirty="0" smtClean="0">
                <a:solidFill>
                  <a:prstClr val="black"/>
                </a:solidFill>
                <a:latin typeface="Rockwell" pitchFamily="18" charset="0"/>
                <a:ea typeface="+mn-ea"/>
                <a:cs typeface="+mn-cs"/>
              </a:rPr>
            </a:br>
            <a:r>
              <a:rPr lang="en-US" sz="3600" b="1" dirty="0" smtClean="0">
                <a:solidFill>
                  <a:prstClr val="black"/>
                </a:solidFill>
                <a:latin typeface="Rockwell" pitchFamily="18" charset="0"/>
                <a:ea typeface="+mn-ea"/>
                <a:cs typeface="+mn-cs"/>
              </a:rPr>
              <a:t>capability</a:t>
            </a:r>
            <a:br>
              <a:rPr lang="en-US" sz="3600" b="1" dirty="0" smtClean="0">
                <a:solidFill>
                  <a:prstClr val="black"/>
                </a:solidFill>
                <a:latin typeface="Rockwell" pitchFamily="18" charset="0"/>
                <a:ea typeface="+mn-ea"/>
                <a:cs typeface="+mn-cs"/>
              </a:rPr>
            </a:br>
            <a:r>
              <a:rPr lang="en-US" sz="3600" b="1" dirty="0" smtClean="0">
                <a:solidFill>
                  <a:prstClr val="black"/>
                </a:solidFill>
                <a:latin typeface="Rockwell" pitchFamily="18" charset="0"/>
                <a:ea typeface="+mn-ea"/>
                <a:cs typeface="+mn-cs"/>
              </a:rPr>
              <a:t/>
            </a:r>
            <a:br>
              <a:rPr lang="en-US" sz="3600" b="1" dirty="0" smtClean="0">
                <a:solidFill>
                  <a:prstClr val="black"/>
                </a:solidFill>
                <a:latin typeface="Rockwell" pitchFamily="18" charset="0"/>
                <a:ea typeface="+mn-ea"/>
                <a:cs typeface="+mn-cs"/>
              </a:rPr>
            </a:br>
            <a:r>
              <a:rPr lang="en-US" sz="2200" dirty="0" smtClean="0">
                <a:solidFill>
                  <a:prstClr val="black"/>
                </a:solidFill>
                <a:latin typeface="Rockwell" pitchFamily="18" charset="0"/>
                <a:ea typeface="+mn-ea"/>
                <a:cs typeface="+mn-cs"/>
              </a:rPr>
              <a:t>What’s your favorite resource (video, activity, reading, etc.) for your infant/toddler/twos course?</a:t>
            </a:r>
            <a:r>
              <a:rPr lang="en-US" sz="1800" kern="0" dirty="0">
                <a:solidFill>
                  <a:sysClr val="windowText" lastClr="000000"/>
                </a:solidFill>
              </a:rPr>
              <a:t/>
            </a:r>
            <a:br>
              <a:rPr lang="en-US" sz="1800" kern="0" dirty="0">
                <a:solidFill>
                  <a:sysClr val="windowText" lastClr="000000"/>
                </a:solidFill>
              </a:rPr>
            </a:br>
            <a:endParaRPr kumimoji="0" lang="en-US" sz="4000" b="0" i="0" u="none" strike="noStrike" kern="0" cap="none" spc="0" normalizeH="0" baseline="0" noProof="0" dirty="0">
              <a:ln>
                <a:noFill/>
              </a:ln>
              <a:solidFill>
                <a:sysClr val="windowText" lastClr="000000"/>
              </a:solidFill>
              <a:effectLst/>
              <a:uLnTx/>
              <a:uFillTx/>
              <a:latin typeface="Rockwell" pitchFamily="18" charset="0"/>
            </a:endParaRP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599" y="609600"/>
            <a:ext cx="5334001" cy="4957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46910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26" name="Picture 25"/>
          <p:cNvPicPr/>
          <p:nvPr/>
        </p:nvPicPr>
        <p:blipFill>
          <a:blip r:embed="rId4" cstate="print"/>
          <a:srcRect/>
          <a:stretch>
            <a:fillRect/>
          </a:stretch>
        </p:blipFill>
        <p:spPr bwMode="auto">
          <a:xfrm>
            <a:off x="405480" y="1752600"/>
            <a:ext cx="2337720" cy="3394075"/>
          </a:xfrm>
          <a:prstGeom prst="rect">
            <a:avLst/>
          </a:prstGeom>
          <a:noFill/>
          <a:ln w="9525">
            <a:noFill/>
            <a:miter lim="800000"/>
            <a:headEnd/>
            <a:tailEnd/>
          </a:ln>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07130"/>
            <a:ext cx="49434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71800" y="1447800"/>
            <a:ext cx="5638800" cy="4555093"/>
          </a:xfrm>
          <a:prstGeom prst="rect">
            <a:avLst/>
          </a:prstGeom>
          <a:noFill/>
        </p:spPr>
        <p:txBody>
          <a:bodyPr wrap="square" rtlCol="0">
            <a:spAutoFit/>
          </a:bodyPr>
          <a:lstStyle/>
          <a:p>
            <a:r>
              <a:rPr lang="en-US" sz="1600" dirty="0" smtClean="0">
                <a:latin typeface="Arial Black" panose="020B0A04020102020204" pitchFamily="34" charset="0"/>
              </a:rPr>
              <a:t>Activities</a:t>
            </a:r>
          </a:p>
          <a:p>
            <a:pPr marL="285750" indent="-285750">
              <a:buFont typeface="Arial" panose="020B0604020202020204" pitchFamily="34" charset="0"/>
              <a:buChar char="•"/>
            </a:pPr>
            <a:r>
              <a:rPr lang="en-US" dirty="0" smtClean="0"/>
              <a:t>Develop observation and description skills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Support the use of </a:t>
            </a:r>
            <a:r>
              <a:rPr lang="en-US" i="1" dirty="0" smtClean="0"/>
              <a:t>Foundations </a:t>
            </a:r>
            <a:r>
              <a:rPr lang="en-US" dirty="0" smtClean="0"/>
              <a:t>(or other state early learning guidelines/standards) vis-à-vis recognizing developmental indicators</a:t>
            </a:r>
          </a:p>
          <a:p>
            <a:pPr marL="285750" indent="-285750">
              <a:buFont typeface="Arial" panose="020B0604020202020204" pitchFamily="34" charset="0"/>
              <a:buChar char="•"/>
            </a:pPr>
            <a:endParaRPr lang="en-US" sz="800" dirty="0"/>
          </a:p>
          <a:p>
            <a:pPr marL="285750" indent="-285750">
              <a:buFont typeface="Arial" panose="020B0604020202020204" pitchFamily="34" charset="0"/>
              <a:buChar char="•"/>
            </a:pPr>
            <a:r>
              <a:rPr lang="en-US" dirty="0" smtClean="0"/>
              <a:t>Support culturally and individually appropriate practices</a:t>
            </a:r>
          </a:p>
          <a:p>
            <a:pPr marL="285750" indent="-285750">
              <a:buFont typeface="Arial" panose="020B0604020202020204" pitchFamily="34" charset="0"/>
              <a:buChar char="•"/>
            </a:pPr>
            <a:endParaRPr lang="en-US" sz="800" dirty="0">
              <a:latin typeface="Arial Black" panose="020B0A04020102020204" pitchFamily="34" charset="0"/>
            </a:endParaRPr>
          </a:p>
          <a:p>
            <a:r>
              <a:rPr lang="en-US" sz="1600" dirty="0" smtClean="0">
                <a:latin typeface="Arial Black" panose="020B0A04020102020204" pitchFamily="34" charset="0"/>
              </a:rPr>
              <a:t>Assignment</a:t>
            </a:r>
          </a:p>
          <a:p>
            <a:r>
              <a:rPr lang="en-US" dirty="0"/>
              <a:t>Imagine this: Mari, </a:t>
            </a:r>
            <a:r>
              <a:rPr lang="en-US" dirty="0" err="1"/>
              <a:t>Ponijao</a:t>
            </a:r>
            <a:r>
              <a:rPr lang="en-US" dirty="0"/>
              <a:t>, or </a:t>
            </a:r>
            <a:r>
              <a:rPr lang="en-US" dirty="0" err="1"/>
              <a:t>Bayarjargal’s</a:t>
            </a:r>
            <a:r>
              <a:rPr lang="en-US" dirty="0"/>
              <a:t> family is about to relocate to a program in your community in the US. If you were working as a teacher in that program (or a consultant to that program), what would you do to ensure that each child and family benefits from thoughtful, culturally-responsive services and supports?</a:t>
            </a:r>
          </a:p>
          <a:p>
            <a:endParaRPr lang="en-US" dirty="0"/>
          </a:p>
        </p:txBody>
      </p:sp>
    </p:spTree>
    <p:extLst>
      <p:ext uri="{BB962C8B-B14F-4D97-AF65-F5344CB8AC3E}">
        <p14:creationId xmlns:p14="http://schemas.microsoft.com/office/powerpoint/2010/main" val="30559528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a:bodyPr>
          <a:lstStyle/>
          <a:p>
            <a:pPr algn="ctr"/>
            <a:r>
              <a:rPr lang="en-US" dirty="0" smtClean="0">
                <a:latin typeface="Britannic Bold" pitchFamily="34" charset="0"/>
                <a:ea typeface="+mj-ea"/>
              </a:rPr>
              <a:t>Child Observation Assignment</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3" name="TextBox 2"/>
          <p:cNvSpPr txBox="1"/>
          <p:nvPr/>
        </p:nvSpPr>
        <p:spPr>
          <a:xfrm>
            <a:off x="219967" y="1371600"/>
            <a:ext cx="8543033" cy="3816429"/>
          </a:xfrm>
          <a:prstGeom prst="rect">
            <a:avLst/>
          </a:prstGeom>
          <a:noFill/>
        </p:spPr>
        <p:txBody>
          <a:bodyPr wrap="square" rtlCol="0">
            <a:spAutoFit/>
          </a:bodyPr>
          <a:lstStyle/>
          <a:p>
            <a:pPr lvl="0"/>
            <a:r>
              <a:rPr lang="en-US" sz="2800" b="1" dirty="0" smtClean="0">
                <a:solidFill>
                  <a:schemeClr val="tx2">
                    <a:lumMod val="60000"/>
                    <a:lumOff val="40000"/>
                  </a:schemeClr>
                </a:solidFill>
                <a:latin typeface="Arial"/>
              </a:rPr>
              <a:t>Do you have an assignment like this?</a:t>
            </a:r>
          </a:p>
          <a:p>
            <a:pPr lvl="0"/>
            <a:endParaRPr lang="en-US" dirty="0" smtClean="0">
              <a:solidFill>
                <a:schemeClr val="tx2"/>
              </a:solidFill>
              <a:latin typeface="Arial"/>
            </a:endParaRPr>
          </a:p>
          <a:p>
            <a:pPr lvl="0" algn="ctr"/>
            <a:r>
              <a:rPr lang="en-US" sz="2800" dirty="0" smtClean="0">
                <a:solidFill>
                  <a:schemeClr val="tx2"/>
                </a:solidFill>
                <a:latin typeface="Arial"/>
              </a:rPr>
              <a:t>Your </a:t>
            </a:r>
            <a:r>
              <a:rPr lang="en-US" sz="2800" dirty="0">
                <a:solidFill>
                  <a:schemeClr val="tx2"/>
                </a:solidFill>
                <a:latin typeface="Arial"/>
              </a:rPr>
              <a:t>assignment is to get to know an infant or toddler this semester. Select a child you do not know well so you can really practice your observations on them. You should observe the child at least twice a month, recording all observations. In your final paper, draw conclusions about how this child is doing developmentally.</a:t>
            </a:r>
            <a:endParaRPr lang="en-US" sz="2800" dirty="0">
              <a:solidFill>
                <a:schemeClr val="tx2"/>
              </a:solidFill>
              <a:latin typeface="Arial"/>
            </a:endParaRPr>
          </a:p>
        </p:txBody>
      </p:sp>
    </p:spTree>
    <p:extLst>
      <p:ext uri="{BB962C8B-B14F-4D97-AF65-F5344CB8AC3E}">
        <p14:creationId xmlns:p14="http://schemas.microsoft.com/office/powerpoint/2010/main" val="1759640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600" b="1" dirty="0" smtClean="0">
                <a:solidFill>
                  <a:schemeClr val="bg1"/>
                </a:solidFill>
                <a:latin typeface="Rockwell" pitchFamily="18" charset="0"/>
              </a:rPr>
              <a:t>What about</a:t>
            </a:r>
            <a:r>
              <a:rPr lang="en-US" sz="3200" b="1" dirty="0" smtClean="0">
                <a:solidFill>
                  <a:schemeClr val="bg1"/>
                </a:solidFill>
                <a:latin typeface="Rockwell" pitchFamily="18" charset="0"/>
              </a:rPr>
              <a:t>.  </a:t>
            </a:r>
            <a:r>
              <a:rPr lang="en-US" sz="3600" b="1" dirty="0" smtClean="0">
                <a:solidFill>
                  <a:schemeClr val="bg1"/>
                </a:solidFill>
                <a:latin typeface="Rockwell" pitchFamily="18" charset="0"/>
              </a:rPr>
              <a:t>. .</a:t>
            </a:r>
            <a:endParaRPr lang="en-US" sz="3200" b="1" dirty="0" smtClean="0">
              <a:solidFill>
                <a:schemeClr val="bg1"/>
              </a:solidFill>
              <a:latin typeface="Rockwell" pitchFamily="18" charset="0"/>
            </a:endParaRPr>
          </a:p>
        </p:txBody>
      </p:sp>
      <p:sp>
        <p:nvSpPr>
          <p:cNvPr id="5" name="TextBox 4"/>
          <p:cNvSpPr txBox="1"/>
          <p:nvPr/>
        </p:nvSpPr>
        <p:spPr>
          <a:xfrm>
            <a:off x="152401" y="1295400"/>
            <a:ext cx="8610600" cy="3454792"/>
          </a:xfrm>
          <a:prstGeom prst="rect">
            <a:avLst/>
          </a:prstGeom>
          <a:noFill/>
        </p:spPr>
        <p:txBody>
          <a:bodyPr wrap="square" rtlCol="0">
            <a:spAutoFit/>
          </a:bodyPr>
          <a:lstStyle/>
          <a:p>
            <a:r>
              <a:rPr lang="en-US" dirty="0" smtClean="0">
                <a:solidFill>
                  <a:prstClr val="black"/>
                </a:solidFill>
                <a:latin typeface="Arial Black" panose="020B0A04020102020204" pitchFamily="34" charset="0"/>
              </a:rPr>
              <a:t>. . . incorporating an emphasis on formative assessment by introducing students to data-based decision making?</a:t>
            </a:r>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Require students to observe the same child at the same time of day over a period of several weeks </a:t>
            </a:r>
          </a:p>
          <a:p>
            <a:pPr marL="285750" indent="-285750">
              <a:buFont typeface="Arial" panose="020B0604020202020204" pitchFamily="34" charset="0"/>
              <a:buChar char="•"/>
            </a:pPr>
            <a:endParaRPr lang="en-US" sz="1000"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collect and graph data obtained  from observation</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make decisions about </a:t>
            </a:r>
          </a:p>
          <a:p>
            <a:r>
              <a:rPr lang="en-US" dirty="0" smtClean="0">
                <a:solidFill>
                  <a:prstClr val="black"/>
                </a:solidFill>
              </a:rPr>
              <a:t>    next steps about how to/whether to adjust </a:t>
            </a:r>
          </a:p>
          <a:p>
            <a:r>
              <a:rPr lang="en-US" dirty="0">
                <a:solidFill>
                  <a:prstClr val="black"/>
                </a:solidFill>
              </a:rPr>
              <a:t> </a:t>
            </a:r>
            <a:r>
              <a:rPr lang="en-US" dirty="0" smtClean="0">
                <a:solidFill>
                  <a:prstClr val="black"/>
                </a:solidFill>
              </a:rPr>
              <a:t>   teaching based on the data obtained</a:t>
            </a:r>
          </a:p>
          <a:p>
            <a:endParaRPr lang="en-US" dirty="0">
              <a:solidFill>
                <a:prstClr val="black"/>
              </a:solidFill>
            </a:endParaRPr>
          </a:p>
          <a:p>
            <a:pPr marL="285750" indent="-285750">
              <a:buFont typeface="Arial" panose="020B0604020202020204" pitchFamily="34" charset="0"/>
              <a:buChar char="•"/>
            </a:pPr>
            <a:endParaRPr lang="en-US" sz="1050" dirty="0">
              <a:solidFill>
                <a:prstClr val="black"/>
              </a:solidFill>
            </a:endParaRPr>
          </a:p>
          <a:p>
            <a:r>
              <a:rPr lang="en-US" u="sng" dirty="0" smtClean="0">
                <a:solidFill>
                  <a:prstClr val="black"/>
                </a:solidFill>
                <a:hlinkClick r:id="rId3"/>
              </a:rPr>
              <a:t>//</a:t>
            </a:r>
            <a:r>
              <a:rPr lang="en-US" u="sng" dirty="0">
                <a:solidFill>
                  <a:prstClr val="black"/>
                </a:solidFill>
                <a:hlinkClick r:id="rId3"/>
              </a:rPr>
              <a:t>studio.stupeflix.com/v/M8FHT7JW6u/?autoplay=1</a:t>
            </a:r>
            <a:endParaRPr lang="en-US" dirty="0">
              <a:solidFill>
                <a:prstClr val="black"/>
              </a:solidFill>
            </a:endParaRPr>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23850"/>
            <a:ext cx="5791200" cy="64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4459" y="3124200"/>
            <a:ext cx="3527142" cy="36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4219660"/>
            <a:ext cx="2949488" cy="2533091"/>
          </a:xfrm>
          <a:prstGeom prst="rect">
            <a:avLst/>
          </a:prstGeom>
          <a:noFill/>
          <a:ln w="158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28104840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1"/>
            <a:ext cx="9144000" cy="134308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76200"/>
            <a:ext cx="9144000" cy="1371598"/>
          </a:xfrm>
        </p:spPr>
        <p:txBody>
          <a:bodyPr>
            <a:normAutofit/>
          </a:bodyPr>
          <a:lstStyle/>
          <a:p>
            <a:pPr algn="ctr"/>
            <a:r>
              <a:rPr lang="en-US" dirty="0" smtClean="0">
                <a:solidFill>
                  <a:schemeClr val="bg1"/>
                </a:solidFill>
              </a:rPr>
              <a:t>Features </a:t>
            </a:r>
            <a:r>
              <a:rPr lang="en-US" dirty="0">
                <a:solidFill>
                  <a:schemeClr val="bg1"/>
                </a:solidFill>
              </a:rPr>
              <a:t>of SCRIPT-NC’s </a:t>
            </a:r>
            <a:br>
              <a:rPr lang="en-US" dirty="0">
                <a:solidFill>
                  <a:schemeClr val="bg1"/>
                </a:solidFill>
              </a:rPr>
            </a:br>
            <a:r>
              <a:rPr lang="en-US" dirty="0">
                <a:solidFill>
                  <a:schemeClr val="bg1"/>
                </a:solidFill>
              </a:rPr>
              <a:t>2015 Webinar Series</a:t>
            </a:r>
            <a:endParaRPr lang="en-US" sz="4000" dirty="0">
              <a:solidFill>
                <a:schemeClr val="bg1"/>
              </a:solidFill>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graphicFrame>
        <p:nvGraphicFramePr>
          <p:cNvPr id="4" name="Table 3"/>
          <p:cNvGraphicFramePr>
            <a:graphicFrameLocks noGrp="1"/>
          </p:cNvGraphicFramePr>
          <p:nvPr>
            <p:extLst>
              <p:ext uri="{D42A27DB-BD31-4B8C-83A1-F6EECF244321}">
                <p14:modId xmlns:p14="http://schemas.microsoft.com/office/powerpoint/2010/main" val="4126595285"/>
              </p:ext>
            </p:extLst>
          </p:nvPr>
        </p:nvGraphicFramePr>
        <p:xfrm>
          <a:off x="-51726" y="1386840"/>
          <a:ext cx="9195726" cy="4480560"/>
        </p:xfrm>
        <a:graphic>
          <a:graphicData uri="http://schemas.openxmlformats.org/drawingml/2006/table">
            <a:tbl>
              <a:tblPr firstRow="1" bandRow="1">
                <a:tableStyleId>{5C22544A-7EE6-4342-B048-85BDC9FD1C3A}</a:tableStyleId>
              </a:tblPr>
              <a:tblGrid>
                <a:gridCol w="4597863"/>
                <a:gridCol w="4597863"/>
              </a:tblGrid>
              <a:tr h="370840">
                <a:tc>
                  <a:txBody>
                    <a:bodyPr/>
                    <a:lstStyle/>
                    <a:p>
                      <a:endParaRPr lang="en-US" sz="2400" dirty="0" smtClean="0"/>
                    </a:p>
                    <a:p>
                      <a:pPr algn="ctr"/>
                      <a:r>
                        <a:rPr lang="en-US" sz="2400" dirty="0" smtClean="0">
                          <a:latin typeface="Rockwell" panose="02060603020205020403" pitchFamily="18" charset="0"/>
                        </a:rPr>
                        <a:t>Each webinar emphasizes</a:t>
                      </a:r>
                      <a:endParaRPr lang="en-US" sz="2400" dirty="0">
                        <a:latin typeface="Rockwell" panose="02060603020205020403" pitchFamily="18" charset="0"/>
                      </a:endParaRPr>
                    </a:p>
                  </a:txBody>
                  <a:tcPr/>
                </a:tc>
                <a:tc>
                  <a:txBody>
                    <a:bodyPr/>
                    <a:lstStyle/>
                    <a:p>
                      <a:pPr algn="ctr"/>
                      <a:r>
                        <a:rPr lang="en-US" sz="2400" dirty="0" smtClean="0">
                          <a:latin typeface="Rockwell" panose="02060603020205020403" pitchFamily="18" charset="0"/>
                        </a:rPr>
                        <a:t>Each webinar features activities, assignments</a:t>
                      </a:r>
                      <a:r>
                        <a:rPr lang="en-US" sz="2400" baseline="0" dirty="0" smtClean="0">
                          <a:latin typeface="Rockwell" panose="02060603020205020403" pitchFamily="18" charset="0"/>
                        </a:rPr>
                        <a:t> and strategies for incorporating</a:t>
                      </a:r>
                      <a:endParaRPr lang="en-US" sz="1600" dirty="0">
                        <a:latin typeface="Rockwell" panose="02060603020205020403" pitchFamily="18" charset="0"/>
                      </a:endParaRPr>
                    </a:p>
                  </a:txBody>
                  <a:tcPr/>
                </a:tc>
              </a:tr>
              <a:tr h="370840">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embedding</a:t>
                      </a:r>
                      <a:r>
                        <a:rPr kumimoji="0" lang="en-US" sz="24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2400" b="1" i="0" u="none" strike="noStrike" kern="1200" cap="none" spc="0" normalizeH="0" baseline="0" noProof="0" dirty="0" smtClean="0">
                          <a:ln>
                            <a:noFill/>
                          </a:ln>
                          <a:solidFill>
                            <a:srgbClr val="FF0000"/>
                          </a:solidFill>
                          <a:effectLst/>
                          <a:uLnTx/>
                          <a:uFillTx/>
                          <a:latin typeface="+mn-lt"/>
                          <a:ea typeface="+mn-ea"/>
                          <a:cs typeface="+mn-cs"/>
                        </a:rPr>
                        <a:t>inclusion and diversity </a:t>
                      </a:r>
                      <a:r>
                        <a:rPr kumimoji="0" lang="en-US" sz="2400" b="0" i="0" u="none" strike="noStrike" kern="1200" cap="none" spc="0" normalizeH="0" baseline="0" noProof="0" dirty="0" smtClean="0">
                          <a:ln>
                            <a:noFill/>
                          </a:ln>
                          <a:solidFill>
                            <a:prstClr val="black"/>
                          </a:solidFill>
                          <a:effectLst/>
                          <a:uLnTx/>
                          <a:uFillTx/>
                          <a:latin typeface="+mn-lt"/>
                          <a:ea typeface="+mn-ea"/>
                          <a:cs typeface="+mn-cs"/>
                        </a:rPr>
                        <a:t>into coursework</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1" i="0" u="none" strike="noStrike" kern="1200" cap="none" spc="0" normalizeH="0" baseline="0" noProof="0" dirty="0" smtClean="0">
                          <a:ln>
                            <a:noFill/>
                          </a:ln>
                          <a:solidFill>
                            <a:prstClr val="black"/>
                          </a:solidFill>
                          <a:effectLst/>
                          <a:uLnTx/>
                          <a:uFillTx/>
                          <a:latin typeface="+mn-lt"/>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resources, activities, and assignments for delivering course content to build both </a:t>
                      </a:r>
                      <a:r>
                        <a:rPr kumimoji="0" lang="en-US" sz="2400" b="1" i="0" u="none" strike="noStrike" kern="1200" cap="none" spc="0" normalizeH="0" baseline="0" noProof="0" dirty="0" smtClean="0">
                          <a:ln>
                            <a:noFill/>
                          </a:ln>
                          <a:solidFill>
                            <a:srgbClr val="FF0000"/>
                          </a:solidFill>
                          <a:effectLst/>
                          <a:uLnTx/>
                          <a:uFillTx/>
                          <a:latin typeface="+mn-lt"/>
                          <a:ea typeface="+mn-ea"/>
                          <a:cs typeface="+mn-cs"/>
                        </a:rPr>
                        <a:t>knowledge acquisition and knowledge application</a:t>
                      </a:r>
                    </a:p>
                    <a:p>
                      <a:endParaRPr lang="en-US"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state early learning guidelines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the components of a formative assessment process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kumimoji="0" lang="en-US" sz="2400" b="0" i="0" u="none" strike="noStrike" kern="1200" cap="none" spc="0" normalizeH="0" baseline="0" noProof="0" dirty="0" smtClean="0">
                        <a:ln>
                          <a:noFill/>
                        </a:ln>
                        <a:solidFill>
                          <a:prstClr val="black"/>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smtClean="0">
                          <a:ln>
                            <a:noFill/>
                          </a:ln>
                          <a:solidFill>
                            <a:prstClr val="black"/>
                          </a:solidFill>
                          <a:effectLst/>
                          <a:uLnTx/>
                          <a:uFillTx/>
                          <a:latin typeface="+mn-lt"/>
                          <a:ea typeface="+mn-ea"/>
                          <a:cs typeface="+mn-cs"/>
                        </a:rPr>
                        <a:t>2014 DEC Recommended Practices</a:t>
                      </a:r>
                    </a:p>
                    <a:p>
                      <a:endParaRPr lang="en-US" dirty="0"/>
                    </a:p>
                  </a:txBody>
                  <a:tcPr/>
                </a:tc>
              </a:tr>
            </a:tbl>
          </a:graphicData>
        </a:graphic>
      </p:graphicFrame>
    </p:spTree>
    <p:extLst>
      <p:ext uri="{BB962C8B-B14F-4D97-AF65-F5344CB8AC3E}">
        <p14:creationId xmlns:p14="http://schemas.microsoft.com/office/powerpoint/2010/main" val="36818780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200" b="1" dirty="0" smtClean="0">
                <a:solidFill>
                  <a:schemeClr val="bg1"/>
                </a:solidFill>
                <a:latin typeface="Rockwell" pitchFamily="18" charset="0"/>
              </a:rPr>
              <a:t>Or what about . . .</a:t>
            </a:r>
            <a:endParaRPr lang="en-US" sz="2800" b="1" dirty="0" smtClean="0">
              <a:solidFill>
                <a:schemeClr val="bg1"/>
              </a:solidFill>
              <a:latin typeface="Rockwell" pitchFamily="18" charset="0"/>
            </a:endParaRPr>
          </a:p>
        </p:txBody>
      </p:sp>
      <p:sp>
        <p:nvSpPr>
          <p:cNvPr id="5" name="TextBox 4"/>
          <p:cNvSpPr txBox="1"/>
          <p:nvPr/>
        </p:nvSpPr>
        <p:spPr>
          <a:xfrm>
            <a:off x="152401" y="1295400"/>
            <a:ext cx="8610600" cy="4162678"/>
          </a:xfrm>
          <a:prstGeom prst="rect">
            <a:avLst/>
          </a:prstGeom>
          <a:noFill/>
        </p:spPr>
        <p:txBody>
          <a:bodyPr wrap="square" rtlCol="0">
            <a:spAutoFit/>
          </a:bodyPr>
          <a:lstStyle/>
          <a:p>
            <a:r>
              <a:rPr lang="en-US" dirty="0" smtClean="0">
                <a:solidFill>
                  <a:prstClr val="black"/>
                </a:solidFill>
                <a:latin typeface="Arial Black" panose="020B0A04020102020204" pitchFamily="34" charset="0"/>
              </a:rPr>
              <a:t>. . . </a:t>
            </a:r>
            <a:r>
              <a:rPr lang="en-US" dirty="0">
                <a:solidFill>
                  <a:prstClr val="black"/>
                </a:solidFill>
                <a:latin typeface="Arial Black" panose="020B0A04020102020204" pitchFamily="34" charset="0"/>
              </a:rPr>
              <a:t>l</a:t>
            </a:r>
            <a:r>
              <a:rPr lang="en-US" dirty="0" smtClean="0">
                <a:solidFill>
                  <a:prstClr val="black"/>
                </a:solidFill>
                <a:latin typeface="Arial Black" panose="020B0A04020102020204" pitchFamily="34" charset="0"/>
              </a:rPr>
              <a:t>ooking at an infant/toddler setting through the lens of Universal Design for Learning (UDL)?</a:t>
            </a:r>
          </a:p>
          <a:p>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Ask students to read The Universal Design of Early Education: Moving Forward for All Children</a:t>
            </a:r>
          </a:p>
          <a:p>
            <a:pPr marL="285750" indent="-285750">
              <a:buFont typeface="Arial" panose="020B0604020202020204" pitchFamily="34" charset="0"/>
              <a:buChar char="•"/>
            </a:pPr>
            <a:endParaRPr lang="en-US" sz="1000" dirty="0">
              <a:solidFill>
                <a:prstClr val="black"/>
              </a:solidFill>
            </a:endParaRPr>
          </a:p>
          <a:p>
            <a:pPr marL="285750" indent="-285750">
              <a:buFont typeface="Arial" panose="020B0604020202020204" pitchFamily="34" charset="0"/>
              <a:buChar char="•"/>
            </a:pPr>
            <a:r>
              <a:rPr lang="en-US" dirty="0" smtClean="0">
                <a:solidFill>
                  <a:prstClr val="black"/>
                </a:solidFill>
              </a:rPr>
              <a:t>Show students the </a:t>
            </a:r>
            <a:r>
              <a:rPr lang="en-US" i="1" dirty="0" smtClean="0">
                <a:solidFill>
                  <a:prstClr val="black"/>
                </a:solidFill>
              </a:rPr>
              <a:t>Building Inclusive Childcare </a:t>
            </a:r>
            <a:r>
              <a:rPr lang="en-US" dirty="0" smtClean="0">
                <a:solidFill>
                  <a:prstClr val="black"/>
                </a:solidFill>
              </a:rPr>
              <a:t>video</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Introduce the UDL Checklist (</a:t>
            </a:r>
            <a:r>
              <a:rPr lang="en-US" i="1" dirty="0" smtClean="0">
                <a:solidFill>
                  <a:prstClr val="black"/>
                </a:solidFill>
              </a:rPr>
              <a:t>Questions to Consider in UDL Observations in Early Childhood Environments</a:t>
            </a:r>
            <a:r>
              <a:rPr lang="en-US" dirty="0" smtClean="0">
                <a:solidFill>
                  <a:prstClr val="black"/>
                </a:solidFill>
              </a:rPr>
              <a:t>)</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use all or portions of the UDL checklist as a lens through which to observe</a:t>
            </a:r>
          </a:p>
          <a:p>
            <a:endParaRPr lang="en-US" dirty="0">
              <a:solidFill>
                <a:prstClr val="black"/>
              </a:solidFill>
            </a:endParaRPr>
          </a:p>
          <a:p>
            <a:pPr marL="285750" indent="-285750">
              <a:buFont typeface="Arial" panose="020B0604020202020204" pitchFamily="34" charset="0"/>
              <a:buChar char="•"/>
            </a:pPr>
            <a:endParaRPr lang="en-US" sz="1050" dirty="0">
              <a:solidFill>
                <a:prstClr val="black"/>
              </a:solidFill>
            </a:endParaRPr>
          </a:p>
          <a:p>
            <a:r>
              <a:rPr lang="en-US" u="sng" dirty="0" smtClean="0">
                <a:solidFill>
                  <a:prstClr val="black"/>
                </a:solidFill>
                <a:hlinkClick r:id="rId3"/>
              </a:rPr>
              <a:t>//</a:t>
            </a:r>
            <a:r>
              <a:rPr lang="en-US" u="sng" dirty="0">
                <a:solidFill>
                  <a:prstClr val="black"/>
                </a:solidFill>
                <a:hlinkClick r:id="rId3"/>
              </a:rPr>
              <a:t>studio.stupeflix.com/v/M8FHT7JW6u/?autoplay=1</a:t>
            </a:r>
            <a:endParaRPr lang="en-US" dirty="0">
              <a:solidFill>
                <a:prstClr val="black"/>
              </a:solidFill>
            </a:endParaRPr>
          </a:p>
        </p:txBody>
      </p:sp>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4495800"/>
            <a:ext cx="2822575" cy="226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9395833"/>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19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152400"/>
            <a:ext cx="9144000" cy="990600"/>
          </a:xfrm>
        </p:spPr>
        <p:txBody>
          <a:bodyPr>
            <a:normAutofit fontScale="90000"/>
          </a:bodyPr>
          <a:lstStyle/>
          <a:p>
            <a:pPr algn="ctr"/>
            <a:r>
              <a:rPr lang="en-US" dirty="0" smtClean="0">
                <a:latin typeface="Britannic Bold" pitchFamily="34" charset="0"/>
                <a:ea typeface="+mj-ea"/>
              </a:rPr>
              <a:t>Design an Infant/Toddler Classroom Assignment</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3" name="TextBox 2"/>
          <p:cNvSpPr txBox="1"/>
          <p:nvPr/>
        </p:nvSpPr>
        <p:spPr>
          <a:xfrm>
            <a:off x="219967" y="1371600"/>
            <a:ext cx="8543033" cy="4247317"/>
          </a:xfrm>
          <a:prstGeom prst="rect">
            <a:avLst/>
          </a:prstGeom>
          <a:noFill/>
        </p:spPr>
        <p:txBody>
          <a:bodyPr wrap="square" rtlCol="0">
            <a:spAutoFit/>
          </a:bodyPr>
          <a:lstStyle/>
          <a:p>
            <a:r>
              <a:rPr lang="en-US" sz="2800" b="1" dirty="0" smtClean="0">
                <a:solidFill>
                  <a:srgbClr val="1F497D">
                    <a:lumMod val="60000"/>
                    <a:lumOff val="40000"/>
                  </a:srgbClr>
                </a:solidFill>
                <a:latin typeface="Arial"/>
              </a:rPr>
              <a:t>Do you have an assignment like this</a:t>
            </a:r>
            <a:r>
              <a:rPr lang="en-US" sz="2800" b="1" dirty="0" smtClean="0">
                <a:solidFill>
                  <a:srgbClr val="1F497D">
                    <a:lumMod val="60000"/>
                    <a:lumOff val="40000"/>
                  </a:srgbClr>
                </a:solidFill>
                <a:latin typeface="Arial"/>
              </a:rPr>
              <a:t>?</a:t>
            </a:r>
          </a:p>
          <a:p>
            <a:endParaRPr lang="en-US" sz="2800" b="1" dirty="0">
              <a:latin typeface="Arial"/>
            </a:endParaRPr>
          </a:p>
          <a:p>
            <a:pPr lvl="0" algn="ctr"/>
            <a:r>
              <a:rPr lang="en-US" sz="2800" dirty="0">
                <a:latin typeface="Arial"/>
              </a:rPr>
              <a:t>Your assignment is to design a high-quality, developmentally appropriate indoor learning environment for an assigned infant, toddler, or twos group. You will create the floor plan, a materials list, and a PowerPoint that explains your vision of a high quality DAP environment.</a:t>
            </a:r>
          </a:p>
          <a:p>
            <a:endParaRPr lang="en-US" sz="2800" b="1" dirty="0" smtClean="0">
              <a:latin typeface="Arial"/>
            </a:endParaRPr>
          </a:p>
          <a:p>
            <a:endParaRPr lang="en-US" dirty="0" smtClean="0">
              <a:solidFill>
                <a:srgbClr val="1F497D"/>
              </a:solidFill>
              <a:latin typeface="Arial"/>
            </a:endParaRPr>
          </a:p>
        </p:txBody>
      </p:sp>
    </p:spTree>
    <p:extLst>
      <p:ext uri="{BB962C8B-B14F-4D97-AF65-F5344CB8AC3E}">
        <p14:creationId xmlns:p14="http://schemas.microsoft.com/office/powerpoint/2010/main" val="1947278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600" b="1" dirty="0" smtClean="0">
                <a:solidFill>
                  <a:schemeClr val="bg1"/>
                </a:solidFill>
                <a:latin typeface="Rockwell" pitchFamily="18" charset="0"/>
              </a:rPr>
              <a:t>What about</a:t>
            </a:r>
            <a:r>
              <a:rPr lang="en-US" sz="3200" b="1" dirty="0" smtClean="0">
                <a:solidFill>
                  <a:schemeClr val="bg1"/>
                </a:solidFill>
                <a:latin typeface="Rockwell" pitchFamily="18" charset="0"/>
              </a:rPr>
              <a:t>.  </a:t>
            </a:r>
            <a:r>
              <a:rPr lang="en-US" sz="3600" b="1" dirty="0" smtClean="0">
                <a:solidFill>
                  <a:schemeClr val="bg1"/>
                </a:solidFill>
                <a:latin typeface="Rockwell" pitchFamily="18" charset="0"/>
              </a:rPr>
              <a:t>. .</a:t>
            </a:r>
            <a:endParaRPr lang="en-US" sz="3200" b="1" dirty="0" smtClean="0">
              <a:solidFill>
                <a:schemeClr val="bg1"/>
              </a:solidFill>
              <a:latin typeface="Rockwell" pitchFamily="18" charset="0"/>
            </a:endParaRPr>
          </a:p>
        </p:txBody>
      </p:sp>
      <p:sp>
        <p:nvSpPr>
          <p:cNvPr id="5" name="TextBox 4"/>
          <p:cNvSpPr txBox="1"/>
          <p:nvPr/>
        </p:nvSpPr>
        <p:spPr>
          <a:xfrm>
            <a:off x="152401" y="1295400"/>
            <a:ext cx="8610600" cy="5547673"/>
          </a:xfrm>
          <a:prstGeom prst="rect">
            <a:avLst/>
          </a:prstGeom>
          <a:noFill/>
        </p:spPr>
        <p:txBody>
          <a:bodyPr wrap="square" rtlCol="0">
            <a:spAutoFit/>
          </a:bodyPr>
          <a:lstStyle/>
          <a:p>
            <a:r>
              <a:rPr lang="en-US" dirty="0" smtClean="0">
                <a:solidFill>
                  <a:prstClr val="black"/>
                </a:solidFill>
                <a:latin typeface="Arial Black" panose="020B0A04020102020204" pitchFamily="34" charset="0"/>
              </a:rPr>
              <a:t>. . . </a:t>
            </a:r>
            <a:r>
              <a:rPr lang="en-US" dirty="0">
                <a:solidFill>
                  <a:prstClr val="black"/>
                </a:solidFill>
                <a:latin typeface="Arial Black" panose="020B0A04020102020204" pitchFamily="34" charset="0"/>
              </a:rPr>
              <a:t>a</a:t>
            </a:r>
            <a:r>
              <a:rPr lang="en-US" dirty="0" smtClean="0">
                <a:solidFill>
                  <a:prstClr val="black"/>
                </a:solidFill>
                <a:latin typeface="Arial Black" panose="020B0A04020102020204" pitchFamily="34" charset="0"/>
              </a:rPr>
              <a:t>ddressing components of this assignment across the semester?</a:t>
            </a:r>
          </a:p>
          <a:p>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Early in the semester, ask students to submit an initial design for a classroom.</a:t>
            </a:r>
          </a:p>
          <a:p>
            <a:pPr marL="285750" indent="-285750">
              <a:buFont typeface="Arial" panose="020B0604020202020204" pitchFamily="34" charset="0"/>
              <a:buChar char="•"/>
            </a:pPr>
            <a:endParaRPr lang="en-US" sz="1000" dirty="0">
              <a:solidFill>
                <a:prstClr val="black"/>
              </a:solidFill>
            </a:endParaRPr>
          </a:p>
          <a:p>
            <a:pPr marL="285750" indent="-285750">
              <a:buFont typeface="Arial" panose="020B0604020202020204" pitchFamily="34" charset="0"/>
              <a:buChar char="•"/>
            </a:pPr>
            <a:r>
              <a:rPr lang="en-US" dirty="0" smtClean="0">
                <a:solidFill>
                  <a:prstClr val="black"/>
                </a:solidFill>
              </a:rPr>
              <a:t>Later mention that </a:t>
            </a:r>
          </a:p>
          <a:p>
            <a:pPr marL="742950" lvl="1" indent="-285750">
              <a:buFont typeface="Arial" panose="020B0604020202020204" pitchFamily="34" charset="0"/>
              <a:buChar char="•"/>
            </a:pPr>
            <a:r>
              <a:rPr lang="en-US" dirty="0" smtClean="0">
                <a:solidFill>
                  <a:prstClr val="black"/>
                </a:solidFill>
              </a:rPr>
              <a:t>several of the infants/toddlers/twos have home languages other than English</a:t>
            </a:r>
          </a:p>
          <a:p>
            <a:pPr marL="742950" lvl="1" indent="-285750">
              <a:buFont typeface="Arial" panose="020B0604020202020204" pitchFamily="34" charset="0"/>
              <a:buChar char="•"/>
            </a:pPr>
            <a:r>
              <a:rPr lang="en-US" dirty="0" smtClean="0">
                <a:solidFill>
                  <a:prstClr val="black"/>
                </a:solidFill>
              </a:rPr>
              <a:t>Several come from families with very few financial resources</a:t>
            </a:r>
          </a:p>
          <a:p>
            <a:pPr marL="742950" lvl="1" indent="-285750">
              <a:buFont typeface="Arial" panose="020B0604020202020204" pitchFamily="34" charset="0"/>
              <a:buChar char="•"/>
            </a:pPr>
            <a:r>
              <a:rPr lang="en-US" dirty="0" smtClean="0">
                <a:solidFill>
                  <a:prstClr val="black"/>
                </a:solidFill>
              </a:rPr>
              <a:t>One has an IFSP and is receiving speech therapy for significantly delayed speech and language. </a:t>
            </a:r>
          </a:p>
          <a:p>
            <a:r>
              <a:rPr lang="en-US" dirty="0" smtClean="0">
                <a:solidFill>
                  <a:prstClr val="black"/>
                </a:solidFill>
              </a:rPr>
              <a:t>Ask students to revise their original design (e.g., space for both small group and whole group work; images, labels, music that reflect the language/cultures of the families) to support these children.</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OR, mention that the program will be adopting a Universal Design for Learning (UDL) approach to all classrooms. Ask students to revise their original design to support a UDL approach. </a:t>
            </a:r>
          </a:p>
          <a:p>
            <a:endParaRPr lang="en-US" dirty="0">
              <a:solidFill>
                <a:prstClr val="black"/>
              </a:solidFill>
            </a:endParaRPr>
          </a:p>
          <a:p>
            <a:pPr marL="285750" indent="-285750">
              <a:buFont typeface="Arial" panose="020B0604020202020204" pitchFamily="34" charset="0"/>
              <a:buChar char="•"/>
            </a:pPr>
            <a:endParaRPr lang="en-US" sz="1050" dirty="0">
              <a:solidFill>
                <a:prstClr val="black"/>
              </a:solidFill>
            </a:endParaRPr>
          </a:p>
          <a:p>
            <a:r>
              <a:rPr lang="en-US" u="sng" dirty="0" smtClean="0">
                <a:solidFill>
                  <a:prstClr val="black"/>
                </a:solidFill>
                <a:hlinkClick r:id="rId3"/>
              </a:rPr>
              <a:t>//</a:t>
            </a:r>
            <a:r>
              <a:rPr lang="en-US" u="sng" dirty="0">
                <a:solidFill>
                  <a:prstClr val="black"/>
                </a:solidFill>
                <a:hlinkClick r:id="rId3"/>
              </a:rPr>
              <a:t>studio.stupeflix.com/v/M8FHT7JW6u/?autoplay=1</a:t>
            </a:r>
            <a:endParaRPr lang="en-US" dirty="0">
              <a:solidFill>
                <a:prstClr val="black"/>
              </a:solidFill>
            </a:endParaRPr>
          </a:p>
        </p:txBody>
      </p:sp>
    </p:spTree>
    <p:extLst>
      <p:ext uri="{BB962C8B-B14F-4D97-AF65-F5344CB8AC3E}">
        <p14:creationId xmlns:p14="http://schemas.microsoft.com/office/powerpoint/2010/main" val="253855551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pPr algn="ctr"/>
            <a:r>
              <a:rPr lang="en-US" b="1" dirty="0" smtClean="0">
                <a:solidFill>
                  <a:schemeClr val="bg1"/>
                </a:solidFill>
                <a:latin typeface="Rockwell" pitchFamily="18" charset="0"/>
              </a:rPr>
              <a:t>Caregiver Handout Assignment</a:t>
            </a:r>
            <a:endParaRPr lang="en-US" sz="3600" b="1" dirty="0" smtClean="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9" y="1542081"/>
            <a:ext cx="87915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2209800"/>
            <a:ext cx="8382000" cy="2677656"/>
          </a:xfrm>
          <a:prstGeom prst="rect">
            <a:avLst/>
          </a:prstGeom>
          <a:solidFill>
            <a:srgbClr val="0070C0"/>
          </a:solidFill>
        </p:spPr>
        <p:txBody>
          <a:bodyPr wrap="square" rtlCol="0">
            <a:spAutoFit/>
          </a:bodyPr>
          <a:lstStyle/>
          <a:p>
            <a:pPr algn="ctr"/>
            <a:r>
              <a:rPr lang="en-US" sz="2800" dirty="0" smtClean="0">
                <a:solidFill>
                  <a:schemeClr val="bg1"/>
                </a:solidFill>
              </a:rPr>
              <a:t>Create a simple handout that you could post in an infant, toddler, or two-year-old classroom listing at least ten suggestions the teachers or caregivers could use during caregiving routines to increase appropriate interactions and/or support the development of very young children.</a:t>
            </a:r>
            <a:endParaRPr lang="en-US" sz="2800" dirty="0">
              <a:solidFill>
                <a:schemeClr val="bg1"/>
              </a:solidFill>
            </a:endParaRPr>
          </a:p>
        </p:txBody>
      </p:sp>
    </p:spTree>
    <p:extLst>
      <p:ext uri="{BB962C8B-B14F-4D97-AF65-F5344CB8AC3E}">
        <p14:creationId xmlns:p14="http://schemas.microsoft.com/office/powerpoint/2010/main" val="539515228"/>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600" b="1" dirty="0" smtClean="0">
                <a:solidFill>
                  <a:schemeClr val="bg1"/>
                </a:solidFill>
                <a:latin typeface="Rockwell" pitchFamily="18" charset="0"/>
              </a:rPr>
              <a:t>What about</a:t>
            </a:r>
            <a:r>
              <a:rPr lang="en-US" sz="3200" b="1" dirty="0" smtClean="0">
                <a:solidFill>
                  <a:schemeClr val="bg1"/>
                </a:solidFill>
                <a:latin typeface="Rockwell" pitchFamily="18" charset="0"/>
              </a:rPr>
              <a:t>.  </a:t>
            </a:r>
            <a:r>
              <a:rPr lang="en-US" sz="3600" b="1" dirty="0" smtClean="0">
                <a:solidFill>
                  <a:schemeClr val="bg1"/>
                </a:solidFill>
                <a:latin typeface="Rockwell" pitchFamily="18" charset="0"/>
              </a:rPr>
              <a:t>. .</a:t>
            </a:r>
            <a:endParaRPr lang="en-US" sz="3200" b="1" dirty="0" smtClean="0">
              <a:solidFill>
                <a:schemeClr val="bg1"/>
              </a:solidFill>
              <a:latin typeface="Rockwell" pitchFamily="18" charset="0"/>
            </a:endParaRPr>
          </a:p>
        </p:txBody>
      </p:sp>
      <p:sp>
        <p:nvSpPr>
          <p:cNvPr id="5" name="TextBox 4"/>
          <p:cNvSpPr txBox="1"/>
          <p:nvPr/>
        </p:nvSpPr>
        <p:spPr>
          <a:xfrm>
            <a:off x="152401" y="1295400"/>
            <a:ext cx="8610600" cy="4124206"/>
          </a:xfrm>
          <a:prstGeom prst="rect">
            <a:avLst/>
          </a:prstGeom>
          <a:noFill/>
        </p:spPr>
        <p:txBody>
          <a:bodyPr wrap="square" rtlCol="0">
            <a:spAutoFit/>
          </a:bodyPr>
          <a:lstStyle/>
          <a:p>
            <a:endParaRPr lang="en-US" dirty="0" smtClean="0">
              <a:solidFill>
                <a:prstClr val="black"/>
              </a:solidFill>
              <a:latin typeface="Arial Black" panose="020B0A04020102020204" pitchFamily="34" charset="0"/>
            </a:endParaRPr>
          </a:p>
          <a:p>
            <a:r>
              <a:rPr lang="en-US" dirty="0" smtClean="0">
                <a:solidFill>
                  <a:prstClr val="black"/>
                </a:solidFill>
                <a:latin typeface="Arial Black" panose="020B0A04020102020204" pitchFamily="34" charset="0"/>
              </a:rPr>
              <a:t>. . . </a:t>
            </a:r>
            <a:r>
              <a:rPr lang="en-US" dirty="0">
                <a:solidFill>
                  <a:prstClr val="black"/>
                </a:solidFill>
                <a:latin typeface="Arial Black" panose="020B0A04020102020204" pitchFamily="34" charset="0"/>
              </a:rPr>
              <a:t>u</a:t>
            </a:r>
            <a:r>
              <a:rPr lang="en-US" dirty="0" smtClean="0">
                <a:solidFill>
                  <a:prstClr val="black"/>
                </a:solidFill>
                <a:latin typeface="Arial Black" panose="020B0A04020102020204" pitchFamily="34" charset="0"/>
              </a:rPr>
              <a:t>sing this as an opportunity to learn more about how to support each infant/toddler/2?</a:t>
            </a:r>
          </a:p>
          <a:p>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Require suggestions that would support children who are dual language learners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suggestions that would support children who have a very brief attention span</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suggestions that would support children who may have some developmental delays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adaptations for each suggestion that </a:t>
            </a:r>
          </a:p>
          <a:p>
            <a:r>
              <a:rPr lang="en-US" dirty="0" smtClean="0">
                <a:solidFill>
                  <a:prstClr val="black"/>
                </a:solidFill>
              </a:rPr>
              <a:t>    would support different kinds of learners</a:t>
            </a:r>
            <a:endParaRPr lang="en-US" sz="1000"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4236652"/>
            <a:ext cx="2971800" cy="2324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7457915"/>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600" b="1" dirty="0" smtClean="0">
                <a:solidFill>
                  <a:schemeClr val="bg1"/>
                </a:solidFill>
                <a:latin typeface="Rockwell" pitchFamily="18" charset="0"/>
              </a:rPr>
              <a:t>What about</a:t>
            </a:r>
            <a:r>
              <a:rPr lang="en-US" sz="3200" b="1" dirty="0" smtClean="0">
                <a:solidFill>
                  <a:schemeClr val="bg1"/>
                </a:solidFill>
                <a:latin typeface="Rockwell" pitchFamily="18" charset="0"/>
              </a:rPr>
              <a:t>.  </a:t>
            </a:r>
            <a:r>
              <a:rPr lang="en-US" sz="3600" b="1" dirty="0" smtClean="0">
                <a:solidFill>
                  <a:schemeClr val="bg1"/>
                </a:solidFill>
                <a:latin typeface="Rockwell" pitchFamily="18" charset="0"/>
              </a:rPr>
              <a:t>. .</a:t>
            </a:r>
            <a:endParaRPr lang="en-US" sz="3200" b="1" dirty="0" smtClean="0">
              <a:solidFill>
                <a:schemeClr val="bg1"/>
              </a:solidFill>
              <a:latin typeface="Rockwell" pitchFamily="18" charset="0"/>
            </a:endParaRPr>
          </a:p>
        </p:txBody>
      </p:sp>
      <p:sp>
        <p:nvSpPr>
          <p:cNvPr id="5" name="TextBox 4"/>
          <p:cNvSpPr txBox="1"/>
          <p:nvPr/>
        </p:nvSpPr>
        <p:spPr>
          <a:xfrm>
            <a:off x="152401" y="1295400"/>
            <a:ext cx="8610600" cy="4832092"/>
          </a:xfrm>
          <a:prstGeom prst="rect">
            <a:avLst/>
          </a:prstGeom>
          <a:noFill/>
        </p:spPr>
        <p:txBody>
          <a:bodyPr wrap="square" rtlCol="0">
            <a:spAutoFit/>
          </a:bodyPr>
          <a:lstStyle/>
          <a:p>
            <a:endParaRPr lang="en-US" dirty="0" smtClean="0">
              <a:solidFill>
                <a:prstClr val="black"/>
              </a:solidFill>
              <a:latin typeface="Arial Black" panose="020B0A04020102020204" pitchFamily="34" charset="0"/>
            </a:endParaRPr>
          </a:p>
          <a:p>
            <a:r>
              <a:rPr lang="en-US" dirty="0" smtClean="0">
                <a:solidFill>
                  <a:prstClr val="black"/>
                </a:solidFill>
                <a:latin typeface="Arial Black" panose="020B0A04020102020204" pitchFamily="34" charset="0"/>
              </a:rPr>
              <a:t>. . . </a:t>
            </a:r>
            <a:r>
              <a:rPr lang="en-US" dirty="0">
                <a:solidFill>
                  <a:prstClr val="black"/>
                </a:solidFill>
                <a:latin typeface="Arial Black" panose="020B0A04020102020204" pitchFamily="34" charset="0"/>
              </a:rPr>
              <a:t>u</a:t>
            </a:r>
            <a:r>
              <a:rPr lang="en-US" dirty="0" smtClean="0">
                <a:solidFill>
                  <a:prstClr val="black"/>
                </a:solidFill>
                <a:latin typeface="Arial Black" panose="020B0A04020102020204" pitchFamily="34" charset="0"/>
              </a:rPr>
              <a:t>sing this as an opportunity to learn more about evidence-based practices?</a:t>
            </a:r>
          </a:p>
          <a:p>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Consider asking teachers or caregivers about topics that they would like more information about (e.g., something that is an ongoing challenge in their classroom OR an area that they would like to learn more about)</a:t>
            </a:r>
          </a:p>
          <a:p>
            <a:pPr marL="285750" indent="-285750">
              <a:buFont typeface="Arial" panose="020B0604020202020204" pitchFamily="34" charset="0"/>
              <a:buChar char="•"/>
            </a:pPr>
            <a:endParaRPr lang="en-US" dirty="0" smtClean="0">
              <a:solidFill>
                <a:prstClr val="black"/>
              </a:solidFill>
            </a:endParaRPr>
          </a:p>
          <a:p>
            <a:pPr marL="285750" indent="-285750">
              <a:buFont typeface="Arial" panose="020B0604020202020204" pitchFamily="34" charset="0"/>
              <a:buChar char="•"/>
            </a:pPr>
            <a:r>
              <a:rPr lang="en-US" dirty="0" smtClean="0">
                <a:solidFill>
                  <a:prstClr val="black"/>
                </a:solidFill>
              </a:rPr>
              <a:t>Require to students to identify evidence-based approaches to addressing the challenge that has been identified.</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present their ideas to the teachers/caregivers for feedback on the approaches identified.</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OPTION: do the same with families (i.e., ask family members to identify a topic about which they would like more information)</a:t>
            </a:r>
          </a:p>
          <a:p>
            <a:pPr marL="285750" indent="-285750">
              <a:buFont typeface="Arial" panose="020B0604020202020204" pitchFamily="34" charset="0"/>
              <a:buChar char="•"/>
            </a:pPr>
            <a:endParaRPr lang="en-US" sz="1000" dirty="0">
              <a:solidFill>
                <a:prstClr val="black"/>
              </a:solidFill>
            </a:endParaRPr>
          </a:p>
          <a:p>
            <a:pPr marL="285750" indent="-285750">
              <a:buFont typeface="Arial" panose="020B0604020202020204" pitchFamily="34" charset="0"/>
              <a:buChar char="•"/>
            </a:pPr>
            <a:endParaRPr lang="en-US" dirty="0">
              <a:solidFill>
                <a:prstClr val="black"/>
              </a:solidFill>
            </a:endParaRPr>
          </a:p>
        </p:txBody>
      </p:sp>
    </p:spTree>
    <p:extLst>
      <p:ext uri="{BB962C8B-B14F-4D97-AF65-F5344CB8AC3E}">
        <p14:creationId xmlns:p14="http://schemas.microsoft.com/office/powerpoint/2010/main" val="2043406588"/>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pPr algn="ctr"/>
            <a:r>
              <a:rPr lang="en-US" b="1" dirty="0" smtClean="0">
                <a:solidFill>
                  <a:schemeClr val="bg1"/>
                </a:solidFill>
                <a:latin typeface="Rockwell" pitchFamily="18" charset="0"/>
              </a:rPr>
              <a:t>Toy Design Assignment</a:t>
            </a:r>
            <a:endParaRPr lang="en-US" sz="3600" b="1" dirty="0" smtClean="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29" y="1542081"/>
            <a:ext cx="8791575" cy="78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4800" y="2209800"/>
            <a:ext cx="8382000" cy="2246769"/>
          </a:xfrm>
          <a:prstGeom prst="rect">
            <a:avLst/>
          </a:prstGeom>
          <a:solidFill>
            <a:srgbClr val="0070C0"/>
          </a:solidFill>
        </p:spPr>
        <p:txBody>
          <a:bodyPr wrap="square" rtlCol="0">
            <a:spAutoFit/>
          </a:bodyPr>
          <a:lstStyle/>
          <a:p>
            <a:endParaRPr lang="en-US" sz="2800" dirty="0" smtClean="0">
              <a:solidFill>
                <a:schemeClr val="bg1"/>
              </a:solidFill>
            </a:endParaRPr>
          </a:p>
          <a:p>
            <a:r>
              <a:rPr lang="en-US" sz="2800" dirty="0" smtClean="0">
                <a:solidFill>
                  <a:schemeClr val="bg1"/>
                </a:solidFill>
              </a:rPr>
              <a:t>Based on your readings, make a toy for an infant, toddler or two year old that addresses each of the domains of development</a:t>
            </a:r>
            <a:r>
              <a:rPr lang="en-US" sz="2800" dirty="0" smtClean="0">
                <a:solidFill>
                  <a:srgbClr val="ACCBF9">
                    <a:lumMod val="50000"/>
                  </a:srgbClr>
                </a:solidFill>
              </a:rPr>
              <a:t>.</a:t>
            </a:r>
          </a:p>
          <a:p>
            <a:endParaRPr lang="en-US" sz="2800" dirty="0" smtClean="0">
              <a:solidFill>
                <a:srgbClr val="ACCBF9">
                  <a:lumMod val="50000"/>
                </a:srgbClr>
              </a:solidFill>
            </a:endParaRPr>
          </a:p>
        </p:txBody>
      </p:sp>
    </p:spTree>
    <p:extLst>
      <p:ext uri="{BB962C8B-B14F-4D97-AF65-F5344CB8AC3E}">
        <p14:creationId xmlns:p14="http://schemas.microsoft.com/office/powerpoint/2010/main" val="164348736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0" y="152400"/>
            <a:ext cx="9143999" cy="1116012"/>
          </a:xfrm>
        </p:spPr>
        <p:txBody>
          <a:bodyPr/>
          <a:lstStyle/>
          <a:p>
            <a:r>
              <a:rPr lang="en-US" sz="3600" b="1" dirty="0" smtClean="0">
                <a:solidFill>
                  <a:schemeClr val="bg1"/>
                </a:solidFill>
                <a:latin typeface="Rockwell" pitchFamily="18" charset="0"/>
              </a:rPr>
              <a:t>What about</a:t>
            </a:r>
            <a:r>
              <a:rPr lang="en-US" sz="3200" b="1" dirty="0" smtClean="0">
                <a:solidFill>
                  <a:schemeClr val="bg1"/>
                </a:solidFill>
                <a:latin typeface="Rockwell" pitchFamily="18" charset="0"/>
              </a:rPr>
              <a:t>.  </a:t>
            </a:r>
            <a:r>
              <a:rPr lang="en-US" sz="3600" b="1" dirty="0" smtClean="0">
                <a:solidFill>
                  <a:schemeClr val="bg1"/>
                </a:solidFill>
                <a:latin typeface="Rockwell" pitchFamily="18" charset="0"/>
              </a:rPr>
              <a:t>. .</a:t>
            </a:r>
            <a:endParaRPr lang="en-US" sz="3200" b="1" dirty="0" smtClean="0">
              <a:solidFill>
                <a:schemeClr val="bg1"/>
              </a:solidFill>
              <a:latin typeface="Rockwell" pitchFamily="18" charset="0"/>
            </a:endParaRPr>
          </a:p>
        </p:txBody>
      </p:sp>
      <p:sp>
        <p:nvSpPr>
          <p:cNvPr id="5" name="TextBox 4"/>
          <p:cNvSpPr txBox="1"/>
          <p:nvPr/>
        </p:nvSpPr>
        <p:spPr>
          <a:xfrm>
            <a:off x="152400" y="1295400"/>
            <a:ext cx="8839199" cy="4285789"/>
          </a:xfrm>
          <a:prstGeom prst="rect">
            <a:avLst/>
          </a:prstGeom>
          <a:noFill/>
        </p:spPr>
        <p:txBody>
          <a:bodyPr wrap="square" rtlCol="0">
            <a:spAutoFit/>
          </a:bodyPr>
          <a:lstStyle/>
          <a:p>
            <a:endParaRPr lang="en-US" dirty="0" smtClean="0">
              <a:solidFill>
                <a:prstClr val="black"/>
              </a:solidFill>
              <a:latin typeface="Arial Black" panose="020B0A04020102020204" pitchFamily="34" charset="0"/>
            </a:endParaRPr>
          </a:p>
          <a:p>
            <a:r>
              <a:rPr lang="en-US" dirty="0" smtClean="0">
                <a:solidFill>
                  <a:prstClr val="black"/>
                </a:solidFill>
                <a:latin typeface="Arial Black" panose="020B0A04020102020204" pitchFamily="34" charset="0"/>
              </a:rPr>
              <a:t>. . . </a:t>
            </a:r>
            <a:r>
              <a:rPr lang="en-US" dirty="0">
                <a:solidFill>
                  <a:prstClr val="black"/>
                </a:solidFill>
                <a:latin typeface="Arial Black" panose="020B0A04020102020204" pitchFamily="34" charset="0"/>
              </a:rPr>
              <a:t>r</a:t>
            </a:r>
            <a:r>
              <a:rPr lang="en-US" dirty="0" smtClean="0">
                <a:solidFill>
                  <a:prstClr val="black"/>
                </a:solidFill>
                <a:latin typeface="Arial Black" panose="020B0A04020102020204" pitchFamily="34" charset="0"/>
              </a:rPr>
              <a:t>evisiting this assignment?</a:t>
            </a:r>
          </a:p>
          <a:p>
            <a:endParaRPr lang="en-US" sz="1000" dirty="0" smtClean="0">
              <a:solidFill>
                <a:prstClr val="black"/>
              </a:solidFill>
              <a:latin typeface="Arial Black" panose="020B0A04020102020204" pitchFamily="34" charset="0"/>
            </a:endParaRPr>
          </a:p>
          <a:p>
            <a:pPr marL="285750" indent="-285750">
              <a:buFont typeface="Arial" panose="020B0604020202020204" pitchFamily="34" charset="0"/>
              <a:buChar char="•"/>
            </a:pPr>
            <a:r>
              <a:rPr lang="en-US" dirty="0" smtClean="0">
                <a:solidFill>
                  <a:prstClr val="black"/>
                </a:solidFill>
              </a:rPr>
              <a:t>Require students to use readily available, every day objects/materials to create the toy. Or require that the toy be created out of readily available natural materials.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address the developmental domains the toy could be used to address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smtClean="0">
                <a:solidFill>
                  <a:prstClr val="black"/>
                </a:solidFill>
              </a:rPr>
              <a:t>Require students to create an activity sheet for families that will convey how they can make the toy and use it to support essential aspects of their child’s development.</a:t>
            </a:r>
          </a:p>
          <a:p>
            <a:endParaRPr lang="en-US" dirty="0" smtClean="0">
              <a:solidFill>
                <a:prstClr val="black"/>
              </a:solidFill>
            </a:endParaRPr>
          </a:p>
          <a:p>
            <a:endParaRPr lang="en-US" dirty="0">
              <a:solidFill>
                <a:prstClr val="black"/>
              </a:solidFill>
            </a:endParaRPr>
          </a:p>
          <a:p>
            <a:pPr marL="285750" indent="-285750">
              <a:buFont typeface="Arial" panose="020B0604020202020204" pitchFamily="34" charset="0"/>
              <a:buChar char="•"/>
            </a:pPr>
            <a:endParaRPr lang="en-US" sz="1050" dirty="0">
              <a:solidFill>
                <a:prstClr val="black"/>
              </a:solidFill>
            </a:endParaRPr>
          </a:p>
          <a:p>
            <a:r>
              <a:rPr lang="en-US" u="sng" dirty="0" smtClean="0">
                <a:solidFill>
                  <a:prstClr val="black"/>
                </a:solidFill>
                <a:hlinkClick r:id="rId3"/>
              </a:rPr>
              <a:t>//</a:t>
            </a:r>
            <a:r>
              <a:rPr lang="en-US" u="sng" dirty="0">
                <a:solidFill>
                  <a:prstClr val="black"/>
                </a:solidFill>
                <a:hlinkClick r:id="rId3"/>
              </a:rPr>
              <a:t>studio.stupeflix.com/v/M8FHT7JW6u/?autoplay=1</a:t>
            </a:r>
            <a:endParaRPr lang="en-US" dirty="0">
              <a:solidFill>
                <a:prstClr val="black"/>
              </a:solidFill>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0688" y="4419600"/>
            <a:ext cx="3262313" cy="217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5443910"/>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81000"/>
            <a:ext cx="6519237" cy="540653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38914" name="Rectangle 3"/>
          <p:cNvSpPr>
            <a:spLocks noGrp="1" noChangeArrowheads="1"/>
          </p:cNvSpPr>
          <p:nvPr>
            <p:ph type="body" idx="1"/>
          </p:nvPr>
        </p:nvSpPr>
        <p:spPr>
          <a:xfrm>
            <a:off x="406026" y="2388037"/>
            <a:ext cx="2667000" cy="1498163"/>
          </a:xfrm>
        </p:spPr>
        <p:txBody>
          <a:bodyPr>
            <a:noAutofit/>
          </a:bodyPr>
          <a:lstStyle/>
          <a:p>
            <a:pPr marL="558800" indent="-320675" algn="ctr" eaLnBrk="1" hangingPunct="1">
              <a:buSzPct val="77000"/>
              <a:buFontTx/>
              <a:buNone/>
            </a:pPr>
            <a:r>
              <a:rPr lang="en-US" sz="3600" b="1" dirty="0" smtClean="0">
                <a:solidFill>
                  <a:schemeClr val="tx2"/>
                </a:solidFill>
                <a:latin typeface="Rockwell" pitchFamily="18" charset="0"/>
                <a:sym typeface="Arial Narrow" pitchFamily="34" charset="0"/>
              </a:rPr>
              <a:t>Landing </a:t>
            </a:r>
          </a:p>
          <a:p>
            <a:pPr marL="558800" indent="-320675" algn="ctr" eaLnBrk="1" hangingPunct="1">
              <a:buSzPct val="77000"/>
              <a:buFontTx/>
              <a:buNone/>
            </a:pPr>
            <a:r>
              <a:rPr lang="en-US" sz="3600" b="1" dirty="0" smtClean="0">
                <a:solidFill>
                  <a:schemeClr val="tx2"/>
                </a:solidFill>
                <a:latin typeface="Rockwell" pitchFamily="18" charset="0"/>
                <a:sym typeface="Arial Narrow" pitchFamily="34" charset="0"/>
              </a:rPr>
              <a:t>Pads</a:t>
            </a:r>
          </a:p>
        </p:txBody>
      </p:sp>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4" name="Group 13"/>
          <p:cNvGrpSpPr/>
          <p:nvPr/>
        </p:nvGrpSpPr>
        <p:grpSpPr>
          <a:xfrm>
            <a:off x="66675" y="1467306"/>
            <a:ext cx="3581400" cy="971094"/>
            <a:chOff x="727568" y="4898538"/>
            <a:chExt cx="3581400" cy="971094"/>
          </a:xfrm>
        </p:grpSpPr>
        <p:sp>
          <p:nvSpPr>
            <p:cNvPr id="15" name="TextBox 14"/>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16" name="Rectangle 15"/>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17" name="Group 16"/>
            <p:cNvGrpSpPr/>
            <p:nvPr/>
          </p:nvGrpSpPr>
          <p:grpSpPr>
            <a:xfrm rot="643092">
              <a:off x="2015011" y="4898538"/>
              <a:ext cx="510088" cy="337680"/>
              <a:chOff x="5551022" y="2140959"/>
              <a:chExt cx="510088" cy="337680"/>
            </a:xfrm>
          </p:grpSpPr>
          <p:sp>
            <p:nvSpPr>
              <p:cNvPr id="18" name="Can 17"/>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arallelogram 18"/>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1" name="Isosceles Triangle 20"/>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Rectangle 1"/>
          <p:cNvSpPr/>
          <p:nvPr/>
        </p:nvSpPr>
        <p:spPr>
          <a:xfrm>
            <a:off x="0" y="5344180"/>
            <a:ext cx="9144000" cy="523220"/>
          </a:xfrm>
          <a:prstGeom prst="rect">
            <a:avLst/>
          </a:prstGeom>
          <a:solidFill>
            <a:schemeClr val="accent5"/>
          </a:solidFill>
        </p:spPr>
        <p:txBody>
          <a:bodyPr wrap="square">
            <a:spAutoFit/>
          </a:bodyPr>
          <a:lstStyle/>
          <a:p>
            <a:pPr algn="ctr"/>
            <a:r>
              <a:rPr lang="en-US" sz="2800" dirty="0">
                <a:solidFill>
                  <a:prstClr val="white"/>
                </a:solidFill>
                <a:hlinkClick r:id="rId4"/>
              </a:rPr>
              <a:t>http://scriptnc.fpg.unc.edu/resource-search</a:t>
            </a:r>
            <a:endParaRPr lang="en-US" sz="2800" dirty="0">
              <a:solidFill>
                <a:prstClr val="white"/>
              </a:solidFill>
            </a:endParaRPr>
          </a:p>
        </p:txBody>
      </p:sp>
    </p:spTree>
    <p:extLst>
      <p:ext uri="{BB962C8B-B14F-4D97-AF65-F5344CB8AC3E}">
        <p14:creationId xmlns:p14="http://schemas.microsoft.com/office/powerpoint/2010/main" val="396584949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81"/>
            <a:ext cx="7556500" cy="1116012"/>
          </a:xfrm>
        </p:spPr>
        <p:txBody>
          <a:bodyPr/>
          <a:lstStyle/>
          <a:p>
            <a:r>
              <a:rPr lang="en-US" dirty="0" smtClean="0">
                <a:solidFill>
                  <a:schemeClr val="bg1"/>
                </a:solidFill>
              </a:rPr>
              <a:t>Upcoming Webinar</a:t>
            </a:r>
            <a:endParaRPr lang="en-US" dirty="0">
              <a:solidFill>
                <a:schemeClr val="bg1"/>
              </a:solidFill>
            </a:endParaRPr>
          </a:p>
        </p:txBody>
      </p:sp>
      <p:sp>
        <p:nvSpPr>
          <p:cNvPr id="8" name="Text Box 7"/>
          <p:cNvSpPr txBox="1"/>
          <p:nvPr/>
        </p:nvSpPr>
        <p:spPr>
          <a:xfrm>
            <a:off x="2583180" y="5803265"/>
            <a:ext cx="4561205" cy="117983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r>
              <a:rPr lang="en-US" sz="1400" b="1">
                <a:solidFill>
                  <a:srgbClr val="1F497D"/>
                </a:solidFill>
                <a:latin typeface="Calibri"/>
                <a:ea typeface="Times New Roman"/>
                <a:cs typeface="Times New Roman"/>
              </a:rPr>
              <a:t>November 6, 12:00 – 1:00 </a:t>
            </a:r>
            <a:endParaRPr lang="en-US" sz="1100" i="1">
              <a:solidFill>
                <a:srgbClr val="000000"/>
              </a:solidFill>
              <a:latin typeface="Calibri"/>
              <a:ea typeface="Times New Roman"/>
              <a:cs typeface="Times New Roman"/>
            </a:endParaRPr>
          </a:p>
          <a:p>
            <a:pPr algn="ctr">
              <a:lnSpc>
                <a:spcPct val="125000"/>
              </a:lnSpc>
              <a:spcAft>
                <a:spcPts val="1000"/>
              </a:spcAft>
            </a:pPr>
            <a:r>
              <a:rPr lang="en-US" sz="1400" b="1">
                <a:solidFill>
                  <a:srgbClr val="1F497D"/>
                </a:solidFill>
                <a:latin typeface="Calibri"/>
                <a:ea typeface="Times New Roman"/>
                <a:cs typeface="Times New Roman"/>
              </a:rPr>
              <a:t>Topic: Creative Activities</a:t>
            </a:r>
            <a:endParaRPr lang="en-US" sz="1100" i="1">
              <a:solidFill>
                <a:srgbClr val="000000"/>
              </a:solidFill>
              <a:latin typeface="Calibri"/>
              <a:ea typeface="Times New Roman"/>
              <a:cs typeface="Times New Roman"/>
            </a:endParaRPr>
          </a:p>
        </p:txBody>
      </p:sp>
      <p:sp>
        <p:nvSpPr>
          <p:cNvPr id="6" name="Rectangle 9"/>
          <p:cNvSpPr>
            <a:spLocks noChangeArrowheads="1"/>
          </p:cNvSpPr>
          <p:nvPr/>
        </p:nvSpPr>
        <p:spPr bwMode="auto">
          <a:xfrm>
            <a:off x="0" y="1409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9" name="Rectangle 10"/>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prstClr val="black"/>
              </a:solidFill>
              <a:cs typeface="Arial" pitchFamily="34" charset="0"/>
            </a:endParaRPr>
          </a:p>
        </p:txBody>
      </p:sp>
      <p:sp>
        <p:nvSpPr>
          <p:cNvPr id="10" name="Rectangle 12"/>
          <p:cNvSpPr>
            <a:spLocks noChangeArrowheads="1"/>
          </p:cNvSpPr>
          <p:nvPr/>
        </p:nvSpPr>
        <p:spPr bwMode="auto">
          <a:xfrm>
            <a:off x="0" y="2905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prstClr val="black"/>
              </a:solidFill>
              <a:cs typeface="Arial" pitchFamily="34" charset="0"/>
            </a:endParaRPr>
          </a:p>
        </p:txBody>
      </p:sp>
      <p:sp>
        <p:nvSpPr>
          <p:cNvPr id="16" name="Rectangle 15"/>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Parallelogram 22"/>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4" name="Straight Connector 23"/>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5" name="Isosceles Triangle 24"/>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37" name="Text Box 7"/>
          <p:cNvSpPr txBox="1"/>
          <p:nvPr/>
        </p:nvSpPr>
        <p:spPr>
          <a:xfrm>
            <a:off x="106637" y="1876425"/>
            <a:ext cx="5532164" cy="2362200"/>
          </a:xfrm>
          <a:prstGeom prst="rect">
            <a:avLst/>
          </a:prstGeom>
          <a:noFill/>
          <a:ln w="6350">
            <a:noFill/>
          </a:ln>
          <a:effectLst/>
        </p:spPr>
        <p:txBody>
          <a:bodyPr rot="0" spcFirstLastPara="0" vert="horz" wrap="square" lIns="0" tIns="91440" rIns="0" bIns="91440" numCol="1" spcCol="0" rtlCol="0" fromWordArt="0" anchor="t" anchorCtr="0" forceAA="0" compatLnSpc="1">
            <a:prstTxWarp prst="textNoShape">
              <a:avLst/>
            </a:prstTxWarp>
            <a:noAutofit/>
          </a:bodyPr>
          <a:lstStyle/>
          <a:p>
            <a:pPr algn="ctr">
              <a:lnSpc>
                <a:spcPct val="125000"/>
              </a:lnSpc>
              <a:spcAft>
                <a:spcPts val="1000"/>
              </a:spcAft>
            </a:pPr>
            <a:endParaRPr lang="en-US" sz="2800" b="1" dirty="0">
              <a:solidFill>
                <a:srgbClr val="1F497D"/>
              </a:solidFill>
              <a:latin typeface="Calibri"/>
              <a:ea typeface="Times New Roman"/>
              <a:cs typeface="Times New Roman"/>
            </a:endParaRPr>
          </a:p>
          <a:p>
            <a:pPr algn="ctr">
              <a:lnSpc>
                <a:spcPct val="125000"/>
              </a:lnSpc>
              <a:spcAft>
                <a:spcPts val="1000"/>
              </a:spcAft>
            </a:pPr>
            <a:r>
              <a:rPr lang="en-US" sz="2800" b="1" dirty="0" smtClean="0">
                <a:solidFill>
                  <a:srgbClr val="1F497D"/>
                </a:solidFill>
                <a:latin typeface="Calibri"/>
                <a:ea typeface="Times New Roman"/>
                <a:cs typeface="Times New Roman"/>
              </a:rPr>
              <a:t>May 5, 2015 2:00 </a:t>
            </a:r>
            <a:r>
              <a:rPr lang="en-US" sz="2800" b="1" dirty="0">
                <a:solidFill>
                  <a:srgbClr val="1F497D"/>
                </a:solidFill>
                <a:latin typeface="Calibri"/>
                <a:ea typeface="Times New Roman"/>
                <a:cs typeface="Times New Roman"/>
              </a:rPr>
              <a:t>pm – 3:00 pm EST </a:t>
            </a:r>
            <a:endParaRPr lang="en-US" sz="2000" i="1" dirty="0">
              <a:solidFill>
                <a:srgbClr val="000000"/>
              </a:solidFill>
              <a:latin typeface="Calibri"/>
              <a:ea typeface="Times New Roman"/>
              <a:cs typeface="Times New Roman"/>
            </a:endParaRPr>
          </a:p>
          <a:p>
            <a:pPr algn="ctr">
              <a:lnSpc>
                <a:spcPct val="125000"/>
              </a:lnSpc>
              <a:spcAft>
                <a:spcPts val="1000"/>
              </a:spcAft>
            </a:pPr>
            <a:r>
              <a:rPr lang="en-US" sz="2800" b="1" dirty="0">
                <a:solidFill>
                  <a:srgbClr val="1F497D"/>
                </a:solidFill>
                <a:latin typeface="Calibri"/>
                <a:ea typeface="Times New Roman"/>
                <a:cs typeface="Times New Roman"/>
              </a:rPr>
              <a:t>Topic: </a:t>
            </a:r>
            <a:r>
              <a:rPr lang="en-US" sz="2800" b="1" dirty="0" smtClean="0">
                <a:solidFill>
                  <a:srgbClr val="1F497D"/>
                </a:solidFill>
                <a:latin typeface="Calibri"/>
                <a:ea typeface="Times New Roman"/>
                <a:cs typeface="Times New Roman"/>
              </a:rPr>
              <a:t>Child, Family, &amp; Community</a:t>
            </a:r>
            <a:endParaRPr lang="en-US" sz="2000" i="1" dirty="0">
              <a:solidFill>
                <a:srgbClr val="000000"/>
              </a:solidFill>
              <a:latin typeface="Calibri"/>
              <a:ea typeface="Times New Roman"/>
              <a:cs typeface="Times New Roman"/>
            </a:endParaRPr>
          </a:p>
        </p:txBody>
      </p:sp>
      <p:sp>
        <p:nvSpPr>
          <p:cNvPr id="3" name="Rectangle 2"/>
          <p:cNvSpPr/>
          <p:nvPr/>
        </p:nvSpPr>
        <p:spPr>
          <a:xfrm>
            <a:off x="205534" y="5075365"/>
            <a:ext cx="8884964"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r>
              <a:rPr lang="en-US" sz="2000" dirty="0">
                <a:solidFill>
                  <a:prstClr val="white"/>
                </a:solidFill>
              </a:rPr>
              <a:t>Register and check out the topics/dates for our 2015 webinar series:</a:t>
            </a:r>
          </a:p>
          <a:p>
            <a:r>
              <a:rPr lang="en-US" sz="2000" dirty="0">
                <a:hlinkClick r:id="rId4"/>
              </a:rPr>
              <a:t>https://unc.az1.qualtrics.com/SE/?SID=SV_4HhzfyxwEp2il25</a:t>
            </a:r>
            <a:endParaRPr lang="en-US" sz="2000" dirty="0">
              <a:solidFill>
                <a:prstClr val="white"/>
              </a:solidFill>
            </a:endParaRPr>
          </a:p>
        </p:txBody>
      </p:sp>
      <p:pic>
        <p:nvPicPr>
          <p:cNvPr id="235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8745" y="1981200"/>
            <a:ext cx="3238500" cy="2152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189092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76200"/>
            <a:ext cx="9144000" cy="1600200"/>
          </a:xfrm>
        </p:spPr>
        <p:txBody>
          <a:bodyPr/>
          <a:lstStyle/>
          <a:p>
            <a:r>
              <a:rPr lang="en-US" dirty="0">
                <a:solidFill>
                  <a:schemeClr val="bg1"/>
                </a:solidFill>
                <a:latin typeface="Britannic Bold" pitchFamily="34" charset="0"/>
              </a:rPr>
              <a:t>About SCRIPT-NC’s 2015 Webinar </a:t>
            </a:r>
            <a:r>
              <a:rPr lang="en-US" dirty="0" smtClean="0">
                <a:solidFill>
                  <a:schemeClr val="bg1"/>
                </a:solidFill>
                <a:latin typeface="Britannic Bold" pitchFamily="34" charset="0"/>
              </a:rPr>
              <a:t>Series </a:t>
            </a:r>
            <a:endParaRPr lang="en-US" dirty="0">
              <a:solidFill>
                <a:schemeClr val="bg1"/>
              </a:solidFill>
            </a:endParaRPr>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pic>
        <p:nvPicPr>
          <p:cNvPr id="26" name="Picture 2" descr="http://www.digital-topo-maps.com/county-map/north-carolina-county-map.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88" y="1921008"/>
            <a:ext cx="8331586" cy="34272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438400" y="2703493"/>
            <a:ext cx="5638800" cy="954107"/>
          </a:xfrm>
          <a:prstGeom prst="rect">
            <a:avLst/>
          </a:prstGeom>
          <a:solidFill>
            <a:schemeClr val="accent1">
              <a:lumMod val="40000"/>
              <a:lumOff val="60000"/>
              <a:alpha val="66000"/>
            </a:schemeClr>
          </a:solidFill>
        </p:spPr>
        <p:txBody>
          <a:bodyPr wrap="square">
            <a:spAutoFit/>
          </a:bodyPr>
          <a:lstStyle/>
          <a:p>
            <a:pPr algn="ctr"/>
            <a:r>
              <a:rPr lang="en-US" sz="2800" b="1" dirty="0">
                <a:solidFill>
                  <a:prstClr val="black"/>
                </a:solidFill>
              </a:rPr>
              <a:t>Supports the Growing Greatness Curriculum Enhancement Process*</a:t>
            </a:r>
            <a:endParaRPr lang="en-US" sz="2800" dirty="0">
              <a:solidFill>
                <a:prstClr val="black"/>
              </a:solidFill>
            </a:endParaRPr>
          </a:p>
        </p:txBody>
      </p:sp>
      <p:sp>
        <p:nvSpPr>
          <p:cNvPr id="4" name="TextBox 3"/>
          <p:cNvSpPr txBox="1"/>
          <p:nvPr/>
        </p:nvSpPr>
        <p:spPr>
          <a:xfrm>
            <a:off x="183995" y="4648200"/>
            <a:ext cx="4508810" cy="1200329"/>
          </a:xfrm>
          <a:prstGeom prst="rect">
            <a:avLst/>
          </a:prstGeom>
          <a:noFill/>
        </p:spPr>
        <p:txBody>
          <a:bodyPr wrap="square" rtlCol="0">
            <a:spAutoFit/>
          </a:bodyPr>
          <a:lstStyle/>
          <a:p>
            <a:r>
              <a:rPr lang="en-US" dirty="0">
                <a:solidFill>
                  <a:prstClr val="black"/>
                </a:solidFill>
              </a:rPr>
              <a:t>*Early Childhood Education Innovation Fund developed as part of NC’s Race to the Top and awarded through the NC Community College System</a:t>
            </a:r>
          </a:p>
        </p:txBody>
      </p:sp>
    </p:spTree>
    <p:extLst>
      <p:ext uri="{BB962C8B-B14F-4D97-AF65-F5344CB8AC3E}">
        <p14:creationId xmlns:p14="http://schemas.microsoft.com/office/powerpoint/2010/main" val="3840447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117475" y="152400"/>
            <a:ext cx="8874125" cy="1116012"/>
          </a:xfrm>
        </p:spPr>
        <p:txBody>
          <a:bodyPr/>
          <a:lstStyle/>
          <a:p>
            <a:pPr algn="ctr"/>
            <a:r>
              <a:rPr lang="en-US" sz="4400" b="1" dirty="0" smtClean="0">
                <a:solidFill>
                  <a:schemeClr val="bg1"/>
                </a:solidFill>
                <a:latin typeface="Rockwell" pitchFamily="18" charset="0"/>
              </a:rPr>
              <a:t>Questions?</a:t>
            </a:r>
            <a:endParaRPr lang="en-US" b="1" dirty="0" smtClean="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pic>
        <p:nvPicPr>
          <p:cNvPr id="16"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56" y="2345147"/>
            <a:ext cx="4239610" cy="3175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5525" y="2382436"/>
            <a:ext cx="4696075" cy="292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6703222"/>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117475" y="152400"/>
            <a:ext cx="8874125" cy="1116012"/>
          </a:xfrm>
        </p:spPr>
        <p:txBody>
          <a:bodyPr/>
          <a:lstStyle/>
          <a:p>
            <a:r>
              <a:rPr lang="en-US" sz="4400" b="1" dirty="0" smtClean="0">
                <a:solidFill>
                  <a:schemeClr val="bg1"/>
                </a:solidFill>
                <a:latin typeface="Rockwell" pitchFamily="18" charset="0"/>
              </a:rPr>
              <a:t>Next Steps</a:t>
            </a:r>
            <a:endParaRPr lang="en-US" b="1" dirty="0" smtClean="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2" name="TextBox 1"/>
          <p:cNvSpPr txBox="1"/>
          <p:nvPr/>
        </p:nvSpPr>
        <p:spPr>
          <a:xfrm>
            <a:off x="76200" y="1447800"/>
            <a:ext cx="8991600" cy="2492990"/>
          </a:xfrm>
          <a:prstGeom prst="rect">
            <a:avLst/>
          </a:prstGeom>
          <a:noFill/>
        </p:spPr>
        <p:txBody>
          <a:bodyPr wrap="square" rtlCol="0">
            <a:spAutoFit/>
          </a:bodyPr>
          <a:lstStyle/>
          <a:p>
            <a:r>
              <a:rPr lang="en-US" dirty="0" smtClean="0">
                <a:latin typeface="Calibri"/>
              </a:rPr>
              <a:t>❶ </a:t>
            </a:r>
            <a:r>
              <a:rPr lang="en-US" sz="2400" dirty="0" smtClean="0">
                <a:latin typeface="Calibri"/>
              </a:rPr>
              <a:t>Go to SCRIPT-NC </a:t>
            </a:r>
          </a:p>
          <a:p>
            <a:r>
              <a:rPr lang="en-US" sz="2400" b="1" dirty="0" smtClean="0">
                <a:latin typeface="Calibri"/>
              </a:rPr>
              <a:t>     http</a:t>
            </a:r>
            <a:r>
              <a:rPr lang="en-US" sz="2400" b="1" dirty="0">
                <a:latin typeface="Calibri"/>
              </a:rPr>
              <a:t>://</a:t>
            </a:r>
            <a:r>
              <a:rPr lang="en-US" sz="2400" b="1" dirty="0" smtClean="0">
                <a:latin typeface="Calibri"/>
              </a:rPr>
              <a:t>scriptnc.fpg.unc.edu/resource-search</a:t>
            </a:r>
            <a:endParaRPr lang="en-US" sz="2200" b="1" dirty="0" smtClean="0">
              <a:latin typeface="Calibri"/>
            </a:endParaRPr>
          </a:p>
          <a:p>
            <a:endParaRPr lang="en-US" dirty="0" smtClean="0">
              <a:latin typeface="Calibri"/>
            </a:endParaRPr>
          </a:p>
          <a:p>
            <a:r>
              <a:rPr lang="en-US" dirty="0" smtClean="0">
                <a:latin typeface="Calibri"/>
              </a:rPr>
              <a:t>❷ </a:t>
            </a:r>
            <a:r>
              <a:rPr lang="en-US" sz="2400" dirty="0">
                <a:latin typeface="Calibri"/>
              </a:rPr>
              <a:t>Click on Infants, Toddlers and Twos</a:t>
            </a:r>
          </a:p>
          <a:p>
            <a:endParaRPr lang="en-US" dirty="0" smtClean="0">
              <a:latin typeface="Calibri"/>
            </a:endParaRPr>
          </a:p>
          <a:p>
            <a:r>
              <a:rPr lang="en-US" dirty="0" smtClean="0">
                <a:latin typeface="Calibri"/>
              </a:rPr>
              <a:t>❸ </a:t>
            </a:r>
            <a:r>
              <a:rPr lang="en-US" sz="2400" dirty="0">
                <a:latin typeface="Calibri"/>
              </a:rPr>
              <a:t>Access all the resources from </a:t>
            </a:r>
            <a:endParaRPr lang="en-US" sz="2400" dirty="0" smtClean="0">
              <a:latin typeface="Calibri"/>
            </a:endParaRPr>
          </a:p>
          <a:p>
            <a:r>
              <a:rPr lang="en-US" sz="2400" dirty="0">
                <a:latin typeface="Calibri"/>
              </a:rPr>
              <a:t> </a:t>
            </a:r>
            <a:r>
              <a:rPr lang="en-US" sz="2400" dirty="0" smtClean="0">
                <a:latin typeface="Calibri"/>
              </a:rPr>
              <a:t>    today’s </a:t>
            </a:r>
            <a:r>
              <a:rPr lang="en-US" sz="2400" dirty="0">
                <a:latin typeface="Calibri"/>
              </a:rPr>
              <a:t>webinar</a:t>
            </a: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254" y="4266305"/>
            <a:ext cx="4335651" cy="59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74" y="4876800"/>
            <a:ext cx="4724400" cy="527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0200" y="3250242"/>
            <a:ext cx="3219450" cy="24193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0475" y="152400"/>
            <a:ext cx="2483015" cy="2988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9829624"/>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143000"/>
            <a:ext cx="5333999" cy="35819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4302012"/>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117475" y="152400"/>
            <a:ext cx="8874125" cy="1116012"/>
          </a:xfrm>
        </p:spPr>
        <p:txBody>
          <a:bodyPr/>
          <a:lstStyle/>
          <a:p>
            <a:pPr algn="ctr"/>
            <a:r>
              <a:rPr lang="en-US" sz="4400" b="1" dirty="0" smtClean="0">
                <a:solidFill>
                  <a:schemeClr val="bg1"/>
                </a:solidFill>
                <a:latin typeface="Rockwell" pitchFamily="18" charset="0"/>
              </a:rPr>
              <a:t>Give Us Your Feedback</a:t>
            </a:r>
            <a:endParaRPr lang="en-US" b="1" dirty="0" smtClean="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685" y="1336179"/>
            <a:ext cx="5707063" cy="445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2967703"/>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381000" y="152400"/>
            <a:ext cx="8610600" cy="1116012"/>
          </a:xfrm>
        </p:spPr>
        <p:txBody>
          <a:bodyPr/>
          <a:lstStyle/>
          <a:p>
            <a:r>
              <a:rPr lang="en-US" b="1" dirty="0" smtClean="0">
                <a:solidFill>
                  <a:schemeClr val="bg1"/>
                </a:solidFill>
                <a:latin typeface="Rockwell" pitchFamily="18" charset="0"/>
              </a:rPr>
              <a:t>A final thought</a:t>
            </a:r>
            <a:endParaRPr lang="en-US" b="1" dirty="0">
              <a:solidFill>
                <a:schemeClr val="bg1"/>
              </a:solidFill>
              <a:latin typeface="Rockwell" pitchFamily="18" charset="0"/>
            </a:endParaRPr>
          </a:p>
        </p:txBody>
      </p:sp>
      <p:sp>
        <p:nvSpPr>
          <p:cNvPr id="15" name="Content Placeholder 2"/>
          <p:cNvSpPr>
            <a:spLocks noGrp="1"/>
          </p:cNvSpPr>
          <p:nvPr>
            <p:ph idx="4294967295"/>
          </p:nvPr>
        </p:nvSpPr>
        <p:spPr>
          <a:xfrm>
            <a:off x="0" y="1295400"/>
            <a:ext cx="8991600" cy="4545013"/>
          </a:xfrm>
        </p:spPr>
        <p:txBody>
          <a:bodyPr>
            <a:normAutofit/>
          </a:bodyPr>
          <a:lstStyle/>
          <a:p>
            <a:pPr marL="457200" lvl="1" indent="0">
              <a:buNone/>
            </a:pPr>
            <a:endParaRPr lang="en-US" sz="4400" dirty="0" smtClean="0"/>
          </a:p>
          <a:p>
            <a:endParaRPr lang="en-US" dirty="0"/>
          </a:p>
        </p:txBody>
      </p:sp>
      <p:sp>
        <p:nvSpPr>
          <p:cNvPr id="2" name="Rectangle 1"/>
          <p:cNvSpPr/>
          <p:nvPr/>
        </p:nvSpPr>
        <p:spPr>
          <a:xfrm>
            <a:off x="76200" y="1295400"/>
            <a:ext cx="8915400" cy="584775"/>
          </a:xfrm>
          <a:prstGeom prst="rect">
            <a:avLst/>
          </a:prstGeom>
        </p:spPr>
        <p:txBody>
          <a:bodyPr wrap="square">
            <a:spAutoFit/>
          </a:bodyPr>
          <a:lstStyle/>
          <a:p>
            <a:pPr>
              <a:spcBef>
                <a:spcPct val="20000"/>
              </a:spcBef>
            </a:pPr>
            <a:r>
              <a:rPr lang="en-US" sz="3200" b="1" dirty="0">
                <a:solidFill>
                  <a:prstClr val="black"/>
                </a:solidFill>
                <a:latin typeface="Rockwell" pitchFamily="18" charset="0"/>
              </a:rPr>
              <a:t> </a:t>
            </a:r>
            <a:endParaRPr lang="en-US" sz="2800" dirty="0">
              <a:solidFill>
                <a:prstClr val="black"/>
              </a:solidFill>
              <a:latin typeface="Rockwell" pitchFamily="18" charset="0"/>
            </a:endParaRPr>
          </a:p>
        </p:txBody>
      </p:sp>
      <p:sp>
        <p:nvSpPr>
          <p:cNvPr id="3" name="Rectangle 2"/>
          <p:cNvSpPr/>
          <p:nvPr/>
        </p:nvSpPr>
        <p:spPr>
          <a:xfrm>
            <a:off x="533400" y="5791200"/>
            <a:ext cx="8077200" cy="1077218"/>
          </a:xfrm>
          <a:prstGeom prst="rect">
            <a:avLst/>
          </a:prstGeom>
          <a:solidFill>
            <a:schemeClr val="bg2">
              <a:lumMod val="50000"/>
            </a:schemeClr>
          </a:solidFill>
        </p:spPr>
        <p:txBody>
          <a:bodyPr wrap="square">
            <a:spAutoFit/>
          </a:bodyPr>
          <a:lstStyle/>
          <a:p>
            <a:pPr algn="ctr"/>
            <a:r>
              <a:rPr lang="en-US" sz="3200" u="sng" dirty="0">
                <a:solidFill>
                  <a:prstClr val="black"/>
                </a:solidFill>
                <a:latin typeface="Arial Black" panose="020B0A04020102020204" pitchFamily="34" charset="0"/>
                <a:ea typeface="Calibri"/>
                <a:cs typeface="Times New Roman"/>
              </a:rPr>
              <a:t>https://www.youtube.com/watch?v=foc0WiujVKk</a:t>
            </a:r>
            <a:endParaRPr lang="en-US" sz="3200" b="1" dirty="0">
              <a:solidFill>
                <a:prstClr val="black"/>
              </a:solidFill>
              <a:latin typeface="Arial Black" panose="020B0A04020102020204" pitchFamily="34" charset="0"/>
              <a:ea typeface="Calibri"/>
              <a:cs typeface="Times New Roman"/>
            </a:endParaRPr>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75" y="1316038"/>
            <a:ext cx="4157663" cy="422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8436209"/>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457200" y="2438400"/>
            <a:ext cx="2615826" cy="2971800"/>
          </a:xfrm>
        </p:spPr>
        <p:txBody>
          <a:bodyPr>
            <a:noAutofit/>
          </a:bodyPr>
          <a:lstStyle/>
          <a:p>
            <a:pPr marL="0" indent="-320675" algn="ctr" eaLnBrk="1" hangingPunct="1">
              <a:buSzPct val="77000"/>
              <a:buFontTx/>
              <a:buNone/>
            </a:pPr>
            <a:r>
              <a:rPr lang="en-US" sz="3600" b="1" dirty="0" smtClean="0">
                <a:solidFill>
                  <a:schemeClr val="tx2"/>
                </a:solidFill>
                <a:latin typeface="Rockwell" pitchFamily="18" charset="0"/>
                <a:sym typeface="Arial Narrow" pitchFamily="34" charset="0"/>
              </a:rPr>
              <a:t>Landing </a:t>
            </a:r>
          </a:p>
          <a:p>
            <a:pPr marL="0" indent="0" algn="ctr" eaLnBrk="1" hangingPunct="1">
              <a:buSzPct val="77000"/>
              <a:buFontTx/>
              <a:buNone/>
            </a:pPr>
            <a:r>
              <a:rPr lang="en-US" sz="3600" b="1" dirty="0" smtClean="0">
                <a:solidFill>
                  <a:schemeClr val="tx2"/>
                </a:solidFill>
                <a:latin typeface="Rockwell" pitchFamily="18" charset="0"/>
                <a:sym typeface="Arial Narrow" pitchFamily="34" charset="0"/>
              </a:rPr>
              <a:t>Pads</a:t>
            </a:r>
          </a:p>
          <a:p>
            <a:pPr>
              <a:buSzPct val="77000"/>
            </a:pPr>
            <a:r>
              <a:rPr lang="en-US" sz="2400" b="1" dirty="0" smtClean="0">
                <a:solidFill>
                  <a:schemeClr val="tx2"/>
                </a:solidFill>
                <a:latin typeface="Rockwell" pitchFamily="18" charset="0"/>
                <a:sym typeface="Arial Narrow" pitchFamily="34" charset="0"/>
              </a:rPr>
              <a:t>Handouts</a:t>
            </a:r>
          </a:p>
          <a:p>
            <a:pPr>
              <a:buSzPct val="77000"/>
            </a:pPr>
            <a:r>
              <a:rPr lang="en-US" sz="2400" b="1" dirty="0" smtClean="0">
                <a:solidFill>
                  <a:schemeClr val="tx2"/>
                </a:solidFill>
                <a:latin typeface="Rockwell" pitchFamily="18" charset="0"/>
                <a:sym typeface="Arial Narrow" pitchFamily="34" charset="0"/>
              </a:rPr>
              <a:t>PowerPoints</a:t>
            </a:r>
          </a:p>
          <a:p>
            <a:pPr>
              <a:buSzPct val="77000"/>
            </a:pPr>
            <a:r>
              <a:rPr lang="en-US" sz="2400" b="1" dirty="0" smtClean="0">
                <a:solidFill>
                  <a:schemeClr val="tx2"/>
                </a:solidFill>
                <a:latin typeface="Rockwell" pitchFamily="18" charset="0"/>
                <a:sym typeface="Arial Narrow" pitchFamily="34" charset="0"/>
              </a:rPr>
              <a:t>Recording</a:t>
            </a:r>
          </a:p>
          <a:p>
            <a:pPr marL="558800" indent="-320675" algn="ctr" eaLnBrk="1" hangingPunct="1">
              <a:buSzPct val="77000"/>
              <a:buFontTx/>
              <a:buNone/>
            </a:pPr>
            <a:endParaRPr lang="en-US" sz="3600" b="1" dirty="0" smtClean="0">
              <a:solidFill>
                <a:schemeClr val="tx2"/>
              </a:solidFill>
              <a:latin typeface="Rockwell" pitchFamily="18" charset="0"/>
              <a:sym typeface="Arial Narrow" pitchFamily="34" charset="0"/>
            </a:endParaRPr>
          </a:p>
        </p:txBody>
      </p:sp>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grpSp>
        <p:nvGrpSpPr>
          <p:cNvPr id="14" name="Group 13"/>
          <p:cNvGrpSpPr/>
          <p:nvPr/>
        </p:nvGrpSpPr>
        <p:grpSpPr>
          <a:xfrm>
            <a:off x="66675" y="1467306"/>
            <a:ext cx="3581400" cy="971094"/>
            <a:chOff x="727568" y="4898538"/>
            <a:chExt cx="3581400" cy="971094"/>
          </a:xfrm>
        </p:grpSpPr>
        <p:sp>
          <p:nvSpPr>
            <p:cNvPr id="15" name="TextBox 14"/>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16" name="Rectangle 15"/>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17" name="Group 16"/>
            <p:cNvGrpSpPr/>
            <p:nvPr/>
          </p:nvGrpSpPr>
          <p:grpSpPr>
            <a:xfrm rot="643092">
              <a:off x="2015011" y="4898538"/>
              <a:ext cx="510088" cy="337680"/>
              <a:chOff x="5551022" y="2140959"/>
              <a:chExt cx="510088" cy="337680"/>
            </a:xfrm>
          </p:grpSpPr>
          <p:sp>
            <p:nvSpPr>
              <p:cNvPr id="18" name="Can 17"/>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Parallelogram 18"/>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21" name="Isosceles Triangle 20"/>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Rectangle 1"/>
          <p:cNvSpPr/>
          <p:nvPr/>
        </p:nvSpPr>
        <p:spPr>
          <a:xfrm>
            <a:off x="0" y="5527781"/>
            <a:ext cx="9144000" cy="523220"/>
          </a:xfrm>
          <a:prstGeom prst="rect">
            <a:avLst/>
          </a:prstGeom>
          <a:solidFill>
            <a:schemeClr val="accent5"/>
          </a:solidFill>
        </p:spPr>
        <p:txBody>
          <a:bodyPr wrap="square">
            <a:spAutoFit/>
          </a:bodyPr>
          <a:lstStyle/>
          <a:p>
            <a:r>
              <a:rPr lang="en-US" sz="2800" dirty="0">
                <a:solidFill>
                  <a:prstClr val="white"/>
                </a:solidFill>
                <a:hlinkClick r:id="rId4"/>
              </a:rPr>
              <a:t>http://scriptnc.fpg.unc.edu/resource-search</a:t>
            </a:r>
            <a:endParaRPr lang="en-US" sz="2800" dirty="0">
              <a:solidFill>
                <a:prstClr val="white"/>
              </a:solidFill>
            </a:endParaRPr>
          </a:p>
        </p:txBody>
      </p:sp>
      <p:pic>
        <p:nvPicPr>
          <p:cNvPr id="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0240" y="317772"/>
            <a:ext cx="5570565" cy="521001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Tree>
    <p:extLst>
      <p:ext uri="{BB962C8B-B14F-4D97-AF65-F5344CB8AC3E}">
        <p14:creationId xmlns:p14="http://schemas.microsoft.com/office/powerpoint/2010/main" val="87045896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76200"/>
            <a:ext cx="9144000" cy="1600200"/>
          </a:xfrm>
        </p:spPr>
        <p:txBody>
          <a:bodyPr/>
          <a:lstStyle/>
          <a:p>
            <a:pPr algn="ctr"/>
            <a:r>
              <a:rPr lang="en-US" dirty="0" smtClean="0">
                <a:latin typeface="Britannic Bold" pitchFamily="34" charset="0"/>
                <a:ea typeface="+mj-ea"/>
              </a:rPr>
              <a:t>Quick Poll</a:t>
            </a: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cxnSp>
        <p:nvCxnSpPr>
          <p:cNvPr id="32" name="Elbow Connector 31"/>
          <p:cNvCxnSpPr/>
          <p:nvPr/>
        </p:nvCxnSpPr>
        <p:spPr>
          <a:xfrm>
            <a:off x="5096767" y="2247900"/>
            <a:ext cx="2171700" cy="1295400"/>
          </a:xfrm>
          <a:prstGeom prst="bentConnector3">
            <a:avLst>
              <a:gd name="adj1" fmla="val 102375"/>
            </a:avLst>
          </a:prstGeom>
          <a:ln w="57150" cap="rnd">
            <a:prstDash val="sysDot"/>
            <a:tailEnd type="ova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257800" y="3617774"/>
            <a:ext cx="3581400" cy="2308324"/>
          </a:xfrm>
          <a:prstGeom prst="rect">
            <a:avLst/>
          </a:prstGeom>
          <a:noFill/>
        </p:spPr>
        <p:txBody>
          <a:bodyPr wrap="square">
            <a:spAutoFit/>
          </a:bodyPr>
          <a:lstStyle/>
          <a:p>
            <a:pPr algn="ctr">
              <a:defRPr/>
            </a:pPr>
            <a:r>
              <a:rPr lang="en-US" sz="3600" dirty="0">
                <a:solidFill>
                  <a:srgbClr val="1F497D"/>
                </a:solidFill>
                <a:latin typeface="Rockwell" panose="02060603020205020403" pitchFamily="18" charset="0"/>
                <a:ea typeface="ＭＳ Ｐゴシック" charset="-128"/>
              </a:rPr>
              <a:t>What is the outside temperature where you are?</a:t>
            </a:r>
          </a:p>
        </p:txBody>
      </p:sp>
      <p:pic>
        <p:nvPicPr>
          <p:cNvPr id="1026" name="Picture 2" descr="Description Thermometer - by D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843" y="1833562"/>
            <a:ext cx="457200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4671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10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010" y="0"/>
            <a:ext cx="9144000" cy="1295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Title 6"/>
          <p:cNvSpPr>
            <a:spLocks noGrp="1"/>
          </p:cNvSpPr>
          <p:nvPr>
            <p:ph type="title" idx="4294967295"/>
          </p:nvPr>
        </p:nvSpPr>
        <p:spPr>
          <a:xfrm>
            <a:off x="0" y="304800"/>
            <a:ext cx="9144000" cy="1219200"/>
          </a:xfrm>
        </p:spPr>
        <p:txBody>
          <a:bodyPr>
            <a:normAutofit fontScale="90000"/>
          </a:bodyPr>
          <a:lstStyle/>
          <a:p>
            <a:pPr algn="ctr"/>
            <a:r>
              <a:rPr lang="en-US" dirty="0" smtClean="0">
                <a:latin typeface="Britannic Bold" pitchFamily="34" charset="0"/>
                <a:ea typeface="+mj-ea"/>
              </a:rPr>
              <a:t>Logistics</a:t>
            </a:r>
            <a:r>
              <a:rPr lang="en-US" dirty="0" smtClean="0">
                <a:solidFill>
                  <a:schemeClr val="accent3"/>
                </a:solidFill>
                <a:latin typeface="Calibri" pitchFamily="34" charset="0"/>
              </a:rPr>
              <a:t/>
            </a:r>
            <a:br>
              <a:rPr lang="en-US" dirty="0" smtClean="0">
                <a:solidFill>
                  <a:schemeClr val="accent3"/>
                </a:solidFill>
                <a:latin typeface="Calibri" pitchFamily="34" charset="0"/>
              </a:rPr>
            </a:br>
            <a:endParaRPr lang="en-US" dirty="0"/>
          </a:p>
        </p:txBody>
      </p:sp>
      <p:sp>
        <p:nvSpPr>
          <p:cNvPr id="16" name="Rectangle 15"/>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endParaRPr>
          </a:p>
        </p:txBody>
      </p:sp>
      <p:pic>
        <p:nvPicPr>
          <p:cNvPr id="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76200" y="5867400"/>
            <a:ext cx="3581400" cy="971094"/>
            <a:chOff x="727568" y="4898538"/>
            <a:chExt cx="3581400" cy="971094"/>
          </a:xfrm>
        </p:grpSpPr>
        <p:sp>
          <p:nvSpPr>
            <p:cNvPr id="19" name="TextBox 18"/>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20" name="Rectangle 19"/>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21" name="Group 20"/>
            <p:cNvGrpSpPr/>
            <p:nvPr/>
          </p:nvGrpSpPr>
          <p:grpSpPr>
            <a:xfrm rot="643092">
              <a:off x="2015011" y="4898538"/>
              <a:ext cx="510088" cy="337680"/>
              <a:chOff x="5551022" y="2140959"/>
              <a:chExt cx="510088" cy="337680"/>
            </a:xfrm>
          </p:grpSpPr>
          <p:sp>
            <p:nvSpPr>
              <p:cNvPr id="22" name="Can 21"/>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sp>
            <p:nvSpPr>
              <p:cNvPr id="23" name="Parallelogram 22"/>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cxnSp>
            <p:nvCxnSpPr>
              <p:cNvPr id="24" name="Straight Connector 23"/>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25" name="Isosceles Triangle 24"/>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endParaRPr>
              </a:p>
            </p:txBody>
          </p:sp>
        </p:grpSp>
      </p:grpSp>
      <p:sp>
        <p:nvSpPr>
          <p:cNvPr id="26" name="Title 2"/>
          <p:cNvSpPr txBox="1">
            <a:spLocks/>
          </p:cNvSpPr>
          <p:nvPr/>
        </p:nvSpPr>
        <p:spPr bwMode="auto">
          <a:xfrm>
            <a:off x="178004" y="1424709"/>
            <a:ext cx="5613195" cy="2057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eaLnBrk="1" fontAlgn="base" hangingPunct="1">
              <a:spcBef>
                <a:spcPct val="0"/>
              </a:spcBef>
              <a:spcAft>
                <a:spcPct val="0"/>
              </a:spcAft>
              <a:defRPr sz="44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defRPr/>
            </a:pPr>
            <a:r>
              <a:rPr lang="en-US" dirty="0" smtClean="0">
                <a:solidFill>
                  <a:prstClr val="black"/>
                </a:solidFill>
                <a:latin typeface="Rockwell" pitchFamily="18" charset="0"/>
              </a:rPr>
              <a:t>Questions?</a:t>
            </a:r>
            <a:r>
              <a:rPr lang="en-US" dirty="0">
                <a:solidFill>
                  <a:prstClr val="black"/>
                </a:solidFill>
                <a:latin typeface="Rockwell" pitchFamily="18" charset="0"/>
              </a:rPr>
              <a:t/>
            </a:r>
            <a:br>
              <a:rPr lang="en-US" dirty="0">
                <a:solidFill>
                  <a:prstClr val="black"/>
                </a:solidFill>
                <a:latin typeface="Rockwell" pitchFamily="18" charset="0"/>
              </a:rPr>
            </a:br>
            <a:r>
              <a:rPr lang="en-US" dirty="0">
                <a:solidFill>
                  <a:prstClr val="black"/>
                </a:solidFill>
                <a:latin typeface="Rockwell" pitchFamily="18" charset="0"/>
              </a:rPr>
              <a:t>	Comments?</a:t>
            </a:r>
          </a:p>
          <a:p>
            <a:pPr algn="l">
              <a:defRPr/>
            </a:pPr>
            <a:r>
              <a:rPr lang="en-US" dirty="0">
                <a:solidFill>
                  <a:prstClr val="black"/>
                </a:solidFill>
                <a:latin typeface="Rockwell" pitchFamily="18" charset="0"/>
              </a:rPr>
              <a:t>		</a:t>
            </a:r>
          </a:p>
        </p:txBody>
      </p:sp>
      <p:pic>
        <p:nvPicPr>
          <p:cNvPr id="27" name="Picture 3" descr="C:\Users\greenj\AppData\Local\Microsoft\Windows\Temporary Internet Files\Content.IE5\H9KXRRFZ\MC90044171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1569996"/>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8" name="Subtitle 3"/>
          <p:cNvSpPr txBox="1">
            <a:spLocks/>
          </p:cNvSpPr>
          <p:nvPr/>
        </p:nvSpPr>
        <p:spPr bwMode="auto">
          <a:xfrm>
            <a:off x="506829" y="3698331"/>
            <a:ext cx="6400800"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1" fontAlgn="base" hangingPunct="1">
              <a:spcBef>
                <a:spcPct val="20000"/>
              </a:spcBef>
              <a:spcAft>
                <a:spcPct val="0"/>
              </a:spcAft>
              <a:buFont typeface="Arial" pitchFamily="34" charset="0"/>
              <a:buNone/>
              <a:defRPr sz="3200">
                <a:solidFill>
                  <a:schemeClr val="tx1"/>
                </a:solidFill>
                <a:latin typeface="+mn-lt"/>
                <a:ea typeface="+mn-ea"/>
                <a:cs typeface="+mn-cs"/>
              </a:defRPr>
            </a:lvl1pPr>
            <a:lvl2pPr marL="457200" indent="0" algn="ctr" rtl="0" eaLnBrk="1" fontAlgn="base" hangingPunct="1">
              <a:spcBef>
                <a:spcPct val="20000"/>
              </a:spcBef>
              <a:spcAft>
                <a:spcPct val="0"/>
              </a:spcAft>
              <a:buFont typeface="Arial" pitchFamily="34" charset="0"/>
              <a:buNone/>
              <a:defRPr sz="2800">
                <a:solidFill>
                  <a:schemeClr val="tx1"/>
                </a:solidFill>
                <a:latin typeface="+mn-lt"/>
              </a:defRPr>
            </a:lvl2pPr>
            <a:lvl3pPr marL="914400" indent="0" algn="ctr" rtl="0" eaLnBrk="1" fontAlgn="base" hangingPunct="1">
              <a:spcBef>
                <a:spcPct val="20000"/>
              </a:spcBef>
              <a:spcAft>
                <a:spcPct val="0"/>
              </a:spcAft>
              <a:buFont typeface="Arial" pitchFamily="34" charset="0"/>
              <a:buNone/>
              <a:defRPr sz="2400">
                <a:solidFill>
                  <a:schemeClr val="tx1"/>
                </a:solidFill>
                <a:latin typeface="+mn-lt"/>
              </a:defRPr>
            </a:lvl3pPr>
            <a:lvl4pPr marL="1371600" indent="0" algn="ctr" rtl="0" eaLnBrk="1" fontAlgn="base" hangingPunct="1">
              <a:spcBef>
                <a:spcPct val="20000"/>
              </a:spcBef>
              <a:spcAft>
                <a:spcPct val="0"/>
              </a:spcAft>
              <a:buFont typeface="Arial" pitchFamily="34" charset="0"/>
              <a:buNone/>
              <a:defRPr sz="2000">
                <a:solidFill>
                  <a:schemeClr val="tx1"/>
                </a:solidFill>
                <a:latin typeface="+mn-lt"/>
              </a:defRPr>
            </a:lvl4pPr>
            <a:lvl5pPr marL="1828800" indent="0" algn="ctr" rtl="0" eaLnBrk="1" fontAlgn="base" hangingPunct="1">
              <a:spcBef>
                <a:spcPct val="20000"/>
              </a:spcBef>
              <a:spcAft>
                <a:spcPct val="0"/>
              </a:spcAft>
              <a:buFont typeface="Arial" pitchFamily="34" charset="0"/>
              <a:buNone/>
              <a:defRPr sz="2000">
                <a:solidFill>
                  <a:schemeClr val="tx1"/>
                </a:solidFill>
                <a:latin typeface="+mn-lt"/>
              </a:defRPr>
            </a:lvl5pPr>
            <a:lvl6pPr marL="2286000" indent="0" algn="ctr" rtl="0" eaLnBrk="1" fontAlgn="base" hangingPunct="1">
              <a:spcBef>
                <a:spcPct val="20000"/>
              </a:spcBef>
              <a:spcAft>
                <a:spcPct val="0"/>
              </a:spcAft>
              <a:buFont typeface="Arial" pitchFamily="34" charset="0"/>
              <a:buNone/>
              <a:defRPr sz="2000">
                <a:solidFill>
                  <a:schemeClr val="tx1"/>
                </a:solidFill>
                <a:latin typeface="+mn-lt"/>
              </a:defRPr>
            </a:lvl6pPr>
            <a:lvl7pPr marL="2743200" indent="0" algn="ctr" rtl="0" eaLnBrk="1" fontAlgn="base" hangingPunct="1">
              <a:spcBef>
                <a:spcPct val="20000"/>
              </a:spcBef>
              <a:spcAft>
                <a:spcPct val="0"/>
              </a:spcAft>
              <a:buFont typeface="Arial" pitchFamily="34" charset="0"/>
              <a:buNone/>
              <a:defRPr sz="2000">
                <a:solidFill>
                  <a:schemeClr val="tx1"/>
                </a:solidFill>
                <a:latin typeface="+mn-lt"/>
              </a:defRPr>
            </a:lvl7pPr>
            <a:lvl8pPr marL="3200400" indent="0" algn="ctr" rtl="0" eaLnBrk="1" fontAlgn="base" hangingPunct="1">
              <a:spcBef>
                <a:spcPct val="20000"/>
              </a:spcBef>
              <a:spcAft>
                <a:spcPct val="0"/>
              </a:spcAft>
              <a:buFont typeface="Arial" pitchFamily="34" charset="0"/>
              <a:buNone/>
              <a:defRPr sz="2000">
                <a:solidFill>
                  <a:schemeClr val="tx1"/>
                </a:solidFill>
                <a:latin typeface="+mn-lt"/>
              </a:defRPr>
            </a:lvl8pPr>
            <a:lvl9pPr marL="3657600" indent="0" algn="ctr" rtl="0" eaLnBrk="1" fontAlgn="base" hangingPunct="1">
              <a:spcBef>
                <a:spcPct val="20000"/>
              </a:spcBef>
              <a:spcAft>
                <a:spcPct val="0"/>
              </a:spcAft>
              <a:buFont typeface="Arial" pitchFamily="34" charset="0"/>
              <a:buNone/>
              <a:defRPr sz="2000">
                <a:solidFill>
                  <a:schemeClr val="tx1"/>
                </a:solidFill>
                <a:latin typeface="+mn-lt"/>
              </a:defRPr>
            </a:lvl9pPr>
          </a:lstStyle>
          <a:p>
            <a:pPr algn="l">
              <a:defRPr/>
            </a:pPr>
            <a:r>
              <a:rPr lang="en-US" sz="4800" b="1" kern="0" dirty="0" smtClean="0">
                <a:solidFill>
                  <a:sysClr val="windowText" lastClr="000000"/>
                </a:solidFill>
              </a:rPr>
              <a:t>USE THE CHAT BOX</a:t>
            </a:r>
            <a:endParaRPr lang="en-US" sz="4800" b="1" kern="0" dirty="0">
              <a:solidFill>
                <a:sysClr val="windowText" lastClr="000000"/>
              </a:solidFill>
            </a:endParaRPr>
          </a:p>
        </p:txBody>
      </p:sp>
      <p:sp>
        <p:nvSpPr>
          <p:cNvPr id="29" name="Down Arrow 28"/>
          <p:cNvSpPr/>
          <p:nvPr/>
        </p:nvSpPr>
        <p:spPr>
          <a:xfrm rot="3422489">
            <a:off x="2328609" y="4426088"/>
            <a:ext cx="1026472" cy="1393723"/>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algn="ctr">
              <a:defRPr/>
            </a:pPr>
            <a:endParaRPr lang="en-US" kern="0">
              <a:solidFill>
                <a:prstClr val="white"/>
              </a:solidFill>
            </a:endParaRPr>
          </a:p>
        </p:txBody>
      </p:sp>
    </p:spTree>
    <p:extLst>
      <p:ext uri="{BB962C8B-B14F-4D97-AF65-F5344CB8AC3E}">
        <p14:creationId xmlns:p14="http://schemas.microsoft.com/office/powerpoint/2010/main" val="7426479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867400"/>
            <a:ext cx="9144000" cy="990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76200" y="5867400"/>
            <a:ext cx="3581400" cy="971094"/>
            <a:chOff x="727568" y="4898538"/>
            <a:chExt cx="3581400" cy="971094"/>
          </a:xfrm>
        </p:grpSpPr>
        <p:sp>
          <p:nvSpPr>
            <p:cNvPr id="7" name="TextBox 6"/>
            <p:cNvSpPr txBox="1"/>
            <p:nvPr/>
          </p:nvSpPr>
          <p:spPr>
            <a:xfrm>
              <a:off x="871335" y="5035898"/>
              <a:ext cx="3361433" cy="769441"/>
            </a:xfrm>
            <a:prstGeom prst="rect">
              <a:avLst/>
            </a:prstGeom>
            <a:noFill/>
          </p:spPr>
          <p:txBody>
            <a:bodyPr wrap="none" rtlCol="0">
              <a:spAutoFit/>
            </a:bodyPr>
            <a:lstStyle/>
            <a:p>
              <a:r>
                <a:rPr lang="en-US" sz="4400" b="1" dirty="0">
                  <a:solidFill>
                    <a:srgbClr val="297FD5">
                      <a:lumMod val="75000"/>
                    </a:srgbClr>
                  </a:solidFill>
                  <a:latin typeface="Rockwell" pitchFamily="18" charset="0"/>
                  <a:cs typeface="Narkisim" pitchFamily="34" charset="-79"/>
                </a:rPr>
                <a:t>SCRIPT-NC</a:t>
              </a:r>
            </a:p>
          </p:txBody>
        </p:sp>
        <p:sp>
          <p:nvSpPr>
            <p:cNvPr id="8" name="Rectangle 7"/>
            <p:cNvSpPr/>
            <p:nvPr/>
          </p:nvSpPr>
          <p:spPr>
            <a:xfrm>
              <a:off x="727568" y="5638800"/>
              <a:ext cx="3581400" cy="230832"/>
            </a:xfrm>
            <a:prstGeom prst="rect">
              <a:avLst/>
            </a:prstGeom>
          </p:spPr>
          <p:txBody>
            <a:bodyPr wrap="square">
              <a:spAutoFit/>
            </a:bodyPr>
            <a:lstStyle/>
            <a:p>
              <a:pPr algn="ctr"/>
              <a:r>
                <a:rPr lang="en-US" sz="90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dirty="0" err="1">
                  <a:solidFill>
                    <a:srgbClr val="9D90A0">
                      <a:lumMod val="75000"/>
                    </a:srgbClr>
                  </a:solidFill>
                  <a:latin typeface="Perpetua" pitchFamily="18" charset="0"/>
                  <a:ea typeface="Batang" pitchFamily="18" charset="-127"/>
                  <a:cs typeface="Iskoola Pota" pitchFamily="34" charset="0"/>
                </a:rPr>
                <a:t>Preservice</a:t>
              </a:r>
              <a:r>
                <a:rPr lang="en-US" sz="90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9" name="Group 8"/>
            <p:cNvGrpSpPr/>
            <p:nvPr/>
          </p:nvGrpSpPr>
          <p:grpSpPr>
            <a:xfrm rot="643092">
              <a:off x="2015011" y="4898538"/>
              <a:ext cx="510088" cy="337680"/>
              <a:chOff x="5551022" y="2140959"/>
              <a:chExt cx="510088" cy="337680"/>
            </a:xfrm>
          </p:grpSpPr>
          <p:sp>
            <p:nvSpPr>
              <p:cNvPr id="10" name="Can 9"/>
              <p:cNvSpPr/>
              <p:nvPr/>
            </p:nvSpPr>
            <p:spPr>
              <a:xfrm>
                <a:off x="5637675" y="2307897"/>
                <a:ext cx="291015" cy="161237"/>
              </a:xfrm>
              <a:prstGeom prst="can">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Parallelogram 10"/>
              <p:cNvSpPr/>
              <p:nvPr/>
            </p:nvSpPr>
            <p:spPr>
              <a:xfrm rot="642064">
                <a:off x="5551022" y="2140959"/>
                <a:ext cx="510088" cy="234203"/>
              </a:xfrm>
              <a:prstGeom prst="parallelogram">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2" name="Straight Connector 11"/>
              <p:cNvCxnSpPr/>
              <p:nvPr/>
            </p:nvCxnSpPr>
            <p:spPr>
              <a:xfrm flipH="1">
                <a:off x="6019800" y="2289923"/>
                <a:ext cx="80" cy="112516"/>
              </a:xfrm>
              <a:prstGeom prst="line">
                <a:avLst/>
              </a:prstGeom>
              <a:solidFill>
                <a:schemeClr val="accent3">
                  <a:lumMod val="40000"/>
                  <a:lumOff val="60000"/>
                </a:schemeClr>
              </a:solidFill>
              <a:ln w="12700">
                <a:solidFill>
                  <a:schemeClr val="accent3">
                    <a:lumMod val="40000"/>
                    <a:lumOff val="60000"/>
                  </a:schemeClr>
                </a:solidFill>
              </a:ln>
              <a:effectLst>
                <a:outerShdw blurRad="40000" dist="20000" dir="5400000" rotWithShape="0">
                  <a:srgbClr val="000000">
                    <a:alpha val="0"/>
                  </a:srgbClr>
                </a:outerShdw>
              </a:effectLst>
            </p:spPr>
            <p:style>
              <a:lnRef idx="2">
                <a:schemeClr val="accent3"/>
              </a:lnRef>
              <a:fillRef idx="0">
                <a:schemeClr val="accent3"/>
              </a:fillRef>
              <a:effectRef idx="1">
                <a:schemeClr val="accent3"/>
              </a:effectRef>
              <a:fontRef idx="minor">
                <a:schemeClr val="tx1"/>
              </a:fontRef>
            </p:style>
          </p:cxnSp>
          <p:sp>
            <p:nvSpPr>
              <p:cNvPr id="13" name="Isosceles Triangle 12"/>
              <p:cNvSpPr/>
              <p:nvPr/>
            </p:nvSpPr>
            <p:spPr>
              <a:xfrm>
                <a:off x="5995252" y="2376605"/>
                <a:ext cx="49095" cy="102034"/>
              </a:xfrm>
              <a:prstGeom prst="triangl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 name="Rectangle 1"/>
          <p:cNvSpPr/>
          <p:nvPr/>
        </p:nvSpPr>
        <p:spPr>
          <a:xfrm>
            <a:off x="0" y="5527781"/>
            <a:ext cx="9144000" cy="523220"/>
          </a:xfrm>
          <a:prstGeom prst="rect">
            <a:avLst/>
          </a:prstGeom>
          <a:solidFill>
            <a:schemeClr val="accent5"/>
          </a:solidFill>
        </p:spPr>
        <p:txBody>
          <a:bodyPr wrap="square">
            <a:spAutoFit/>
          </a:bodyPr>
          <a:lstStyle/>
          <a:p>
            <a:r>
              <a:rPr lang="en-US" sz="2800" dirty="0">
                <a:solidFill>
                  <a:prstClr val="white"/>
                </a:solidFill>
                <a:hlinkClick r:id="rId3"/>
              </a:rPr>
              <a:t>http://scriptnc.fpg.unc.edu/resource-search</a:t>
            </a:r>
            <a:endParaRPr lang="en-US" sz="2800" dirty="0">
              <a:solidFill>
                <a:prstClr val="white"/>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98681"/>
            <a:ext cx="9144000" cy="422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8484376"/>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010" y="0"/>
            <a:ext cx="9144000" cy="12954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746" name="Title 2"/>
          <p:cNvSpPr>
            <a:spLocks noGrp="1"/>
          </p:cNvSpPr>
          <p:nvPr>
            <p:ph type="title" idx="4294967295"/>
          </p:nvPr>
        </p:nvSpPr>
        <p:spPr>
          <a:xfrm>
            <a:off x="381000" y="152400"/>
            <a:ext cx="8610600" cy="1116012"/>
          </a:xfrm>
        </p:spPr>
        <p:txBody>
          <a:bodyPr/>
          <a:lstStyle/>
          <a:p>
            <a:pPr algn="ctr"/>
            <a:r>
              <a:rPr lang="en-US" b="1" dirty="0" smtClean="0">
                <a:solidFill>
                  <a:schemeClr val="bg1"/>
                </a:solidFill>
                <a:latin typeface="Rockwell" pitchFamily="18" charset="0"/>
              </a:rPr>
              <a:t>Common Areas of Emphasis</a:t>
            </a:r>
            <a:endParaRPr lang="en-US" b="1" dirty="0">
              <a:solidFill>
                <a:schemeClr val="bg1"/>
              </a:solidFill>
              <a:latin typeface="Rockwell" pitchFamily="18" charset="0"/>
            </a:endParaRPr>
          </a:p>
        </p:txBody>
      </p:sp>
      <p:sp>
        <p:nvSpPr>
          <p:cNvPr id="32" name="Rectangle 31"/>
          <p:cNvSpPr/>
          <p:nvPr/>
        </p:nvSpPr>
        <p:spPr>
          <a:xfrm>
            <a:off x="0" y="5867400"/>
            <a:ext cx="9144000" cy="990600"/>
          </a:xfrm>
          <a:prstGeom prst="rect">
            <a:avLst/>
          </a:prstGeom>
          <a:solidFill>
            <a:srgbClr val="7F8FA9"/>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pic>
        <p:nvPicPr>
          <p:cNvPr id="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6207760"/>
            <a:ext cx="3200400" cy="497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4" name="Group 33"/>
          <p:cNvGrpSpPr/>
          <p:nvPr/>
        </p:nvGrpSpPr>
        <p:grpSpPr>
          <a:xfrm>
            <a:off x="76200" y="5867400"/>
            <a:ext cx="3581400" cy="971094"/>
            <a:chOff x="727568" y="4898538"/>
            <a:chExt cx="3581400" cy="971094"/>
          </a:xfrm>
        </p:grpSpPr>
        <p:sp>
          <p:nvSpPr>
            <p:cNvPr id="35" name="TextBox 34"/>
            <p:cNvSpPr txBox="1"/>
            <p:nvPr/>
          </p:nvSpPr>
          <p:spPr>
            <a:xfrm>
              <a:off x="871335" y="5035898"/>
              <a:ext cx="3361433" cy="769441"/>
            </a:xfrm>
            <a:prstGeom prst="rect">
              <a:avLst/>
            </a:prstGeom>
            <a:noFill/>
          </p:spPr>
          <p:txBody>
            <a:bodyPr wrap="none" rtlCol="0">
              <a:spAutoFit/>
            </a:bodyPr>
            <a:lstStyle/>
            <a:p>
              <a:pPr>
                <a:defRPr/>
              </a:pPr>
              <a:r>
                <a:rPr lang="en-US" sz="4400" b="1" kern="0" dirty="0">
                  <a:solidFill>
                    <a:srgbClr val="297FD5">
                      <a:lumMod val="75000"/>
                    </a:srgbClr>
                  </a:solidFill>
                  <a:latin typeface="Rockwell" pitchFamily="18" charset="0"/>
                  <a:cs typeface="Narkisim" pitchFamily="34" charset="-79"/>
                </a:rPr>
                <a:t>SCRIPT-NC</a:t>
              </a:r>
            </a:p>
          </p:txBody>
        </p:sp>
        <p:sp>
          <p:nvSpPr>
            <p:cNvPr id="36" name="Rectangle 35"/>
            <p:cNvSpPr/>
            <p:nvPr/>
          </p:nvSpPr>
          <p:spPr>
            <a:xfrm>
              <a:off x="727568" y="5638800"/>
              <a:ext cx="3581400" cy="230832"/>
            </a:xfrm>
            <a:prstGeom prst="rect">
              <a:avLst/>
            </a:prstGeom>
          </p:spPr>
          <p:txBody>
            <a:bodyPr wrap="square">
              <a:spAutoFit/>
            </a:bodyPr>
            <a:lstStyle/>
            <a:p>
              <a:pPr algn="ctr">
                <a:defRPr/>
              </a:pPr>
              <a:r>
                <a:rPr lang="en-US" sz="900" kern="0" dirty="0">
                  <a:solidFill>
                    <a:srgbClr val="9D90A0">
                      <a:lumMod val="75000"/>
                    </a:srgbClr>
                  </a:solidFill>
                  <a:latin typeface="Perpetua" pitchFamily="18" charset="0"/>
                  <a:ea typeface="Batang" pitchFamily="18" charset="-127"/>
                  <a:cs typeface="Iskoola Pota" pitchFamily="34" charset="0"/>
                </a:rPr>
                <a:t>Supporting Change and Reform in </a:t>
              </a:r>
              <a:r>
                <a:rPr lang="en-US" sz="900" kern="0" dirty="0" err="1">
                  <a:solidFill>
                    <a:srgbClr val="9D90A0">
                      <a:lumMod val="75000"/>
                    </a:srgbClr>
                  </a:solidFill>
                  <a:latin typeface="Perpetua" pitchFamily="18" charset="0"/>
                  <a:ea typeface="Batang" pitchFamily="18" charset="-127"/>
                  <a:cs typeface="Iskoola Pota" pitchFamily="34" charset="0"/>
                </a:rPr>
                <a:t>Preservice</a:t>
              </a:r>
              <a:r>
                <a:rPr lang="en-US" sz="900" kern="0" dirty="0">
                  <a:solidFill>
                    <a:srgbClr val="9D90A0">
                      <a:lumMod val="75000"/>
                    </a:srgbClr>
                  </a:solidFill>
                  <a:latin typeface="Perpetua" pitchFamily="18" charset="0"/>
                  <a:ea typeface="Batang" pitchFamily="18" charset="-127"/>
                  <a:cs typeface="Iskoola Pota" pitchFamily="34" charset="0"/>
                </a:rPr>
                <a:t> Teaching in North Carolina </a:t>
              </a:r>
            </a:p>
          </p:txBody>
        </p:sp>
        <p:grpSp>
          <p:nvGrpSpPr>
            <p:cNvPr id="37" name="Group 36"/>
            <p:cNvGrpSpPr/>
            <p:nvPr/>
          </p:nvGrpSpPr>
          <p:grpSpPr>
            <a:xfrm rot="643092">
              <a:off x="2015011" y="4898538"/>
              <a:ext cx="510088" cy="337680"/>
              <a:chOff x="5551022" y="2140959"/>
              <a:chExt cx="510088" cy="337680"/>
            </a:xfrm>
          </p:grpSpPr>
          <p:sp>
            <p:nvSpPr>
              <p:cNvPr id="38" name="Can 37"/>
              <p:cNvSpPr/>
              <p:nvPr/>
            </p:nvSpPr>
            <p:spPr>
              <a:xfrm>
                <a:off x="5637675" y="2307897"/>
                <a:ext cx="291015" cy="161237"/>
              </a:xfrm>
              <a:prstGeom prst="can">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sp>
            <p:nvSpPr>
              <p:cNvPr id="39" name="Parallelogram 38"/>
              <p:cNvSpPr/>
              <p:nvPr/>
            </p:nvSpPr>
            <p:spPr>
              <a:xfrm rot="642064">
                <a:off x="5551022" y="2140959"/>
                <a:ext cx="510088" cy="234203"/>
              </a:xfrm>
              <a:prstGeom prst="parallelogram">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cxnSp>
            <p:nvCxnSpPr>
              <p:cNvPr id="40" name="Straight Connector 39"/>
              <p:cNvCxnSpPr/>
              <p:nvPr/>
            </p:nvCxnSpPr>
            <p:spPr>
              <a:xfrm flipH="1">
                <a:off x="6019800" y="2289923"/>
                <a:ext cx="80" cy="112516"/>
              </a:xfrm>
              <a:prstGeom prst="line">
                <a:avLst/>
              </a:prstGeom>
              <a:solidFill>
                <a:srgbClr val="7F8FA9">
                  <a:lumMod val="40000"/>
                  <a:lumOff val="60000"/>
                </a:srgbClr>
              </a:solidFill>
              <a:ln w="12700" cap="flat" cmpd="sng" algn="ctr">
                <a:solidFill>
                  <a:srgbClr val="7F8FA9">
                    <a:lumMod val="40000"/>
                    <a:lumOff val="60000"/>
                  </a:srgbClr>
                </a:solidFill>
                <a:prstDash val="solid"/>
              </a:ln>
              <a:effectLst>
                <a:outerShdw blurRad="40000" dist="20000" dir="5400000" rotWithShape="0">
                  <a:srgbClr val="000000">
                    <a:alpha val="0"/>
                  </a:srgbClr>
                </a:outerShdw>
              </a:effectLst>
            </p:spPr>
          </p:cxnSp>
          <p:sp>
            <p:nvSpPr>
              <p:cNvPr id="41" name="Isosceles Triangle 40"/>
              <p:cNvSpPr/>
              <p:nvPr/>
            </p:nvSpPr>
            <p:spPr>
              <a:xfrm>
                <a:off x="5995252" y="2376605"/>
                <a:ext cx="49095" cy="102034"/>
              </a:xfrm>
              <a:prstGeom prst="triangle">
                <a:avLst/>
              </a:prstGeom>
              <a:solidFill>
                <a:srgbClr val="7F8FA9">
                  <a:lumMod val="40000"/>
                  <a:lumOff val="60000"/>
                </a:srgbClr>
              </a:solidFill>
              <a:ln w="25400" cap="flat" cmpd="sng" algn="ctr">
                <a:noFill/>
                <a:prstDash val="solid"/>
              </a:ln>
              <a:effectLst/>
            </p:spPr>
            <p:txBody>
              <a:bodyPr rtlCol="0" anchor="ctr"/>
              <a:lstStyle/>
              <a:p>
                <a:pPr algn="ctr">
                  <a:defRPr/>
                </a:pPr>
                <a:endParaRPr lang="en-US" kern="0">
                  <a:solidFill>
                    <a:prstClr val="white"/>
                  </a:solidFill>
                  <a:latin typeface="Calibri"/>
                </a:endParaRPr>
              </a:p>
            </p:txBody>
          </p:sp>
        </p:grpSp>
      </p:grpSp>
      <p:sp>
        <p:nvSpPr>
          <p:cNvPr id="15" name="Content Placeholder 2"/>
          <p:cNvSpPr>
            <a:spLocks noGrp="1"/>
          </p:cNvSpPr>
          <p:nvPr>
            <p:ph idx="4294967295"/>
          </p:nvPr>
        </p:nvSpPr>
        <p:spPr>
          <a:xfrm>
            <a:off x="0" y="1295400"/>
            <a:ext cx="8991600" cy="4545013"/>
          </a:xfrm>
        </p:spPr>
        <p:txBody>
          <a:bodyPr>
            <a:normAutofit/>
          </a:bodyPr>
          <a:lstStyle/>
          <a:p>
            <a:pPr marL="457200" lvl="1" indent="0">
              <a:buNone/>
            </a:pPr>
            <a:endParaRPr lang="en-US" sz="4400" dirty="0" smtClean="0"/>
          </a:p>
          <a:p>
            <a:endParaRPr lang="en-US" dirty="0"/>
          </a:p>
        </p:txBody>
      </p:sp>
      <p:sp>
        <p:nvSpPr>
          <p:cNvPr id="2" name="Rectangle 1"/>
          <p:cNvSpPr/>
          <p:nvPr/>
        </p:nvSpPr>
        <p:spPr>
          <a:xfrm>
            <a:off x="76200" y="1295400"/>
            <a:ext cx="8915400" cy="584775"/>
          </a:xfrm>
          <a:prstGeom prst="rect">
            <a:avLst/>
          </a:prstGeom>
        </p:spPr>
        <p:txBody>
          <a:bodyPr wrap="square">
            <a:spAutoFit/>
          </a:bodyPr>
          <a:lstStyle/>
          <a:p>
            <a:pPr>
              <a:spcBef>
                <a:spcPct val="20000"/>
              </a:spcBef>
            </a:pPr>
            <a:r>
              <a:rPr lang="en-US" sz="3200" b="1" dirty="0">
                <a:solidFill>
                  <a:prstClr val="black"/>
                </a:solidFill>
                <a:latin typeface="Rockwell" pitchFamily="18" charset="0"/>
              </a:rPr>
              <a:t> </a:t>
            </a:r>
            <a:endParaRPr lang="en-US" sz="2800" dirty="0">
              <a:solidFill>
                <a:prstClr val="black"/>
              </a:solidFill>
              <a:latin typeface="Rockwell" pitchFamily="18" charset="0"/>
            </a:endParaRPr>
          </a:p>
        </p:txBody>
      </p:sp>
      <p:pic>
        <p:nvPicPr>
          <p:cNvPr id="20" name="Picture 19"/>
          <p:cNvPicPr/>
          <p:nvPr/>
        </p:nvPicPr>
        <p:blipFill>
          <a:blip r:embed="rId4"/>
          <a:stretch>
            <a:fillRect/>
          </a:stretch>
        </p:blipFill>
        <p:spPr>
          <a:xfrm>
            <a:off x="381000" y="1676400"/>
            <a:ext cx="4924678" cy="32004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1880175"/>
            <a:ext cx="2435521" cy="2691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312911"/>
      </p:ext>
    </p:extLst>
  </p:cSld>
  <p:clrMapOvr>
    <a:masterClrMapping/>
  </p:clrMapOvr>
  <p:transition spd="slow"/>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IDEO VERSION">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FFFFFF"/>
      </a:folHlink>
    </a:clrScheme>
    <a:fontScheme name="Prefab">
      <a:majorFont>
        <a:latin typeface="Arial Black"/>
        <a:ea typeface=""/>
        <a:cs typeface=""/>
        <a:font script="Jpan" typeface="ＭＳ Ｐゴシック"/>
        <a:font script="Hang" typeface="HY견고딕"/>
        <a:font script="Hans" typeface="宋体"/>
        <a:font script="Hant" typeface="新細明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refab">
      <a:fillStyleLst>
        <a:solidFill>
          <a:schemeClr val="phClr"/>
        </a:solidFill>
        <a:gradFill rotWithShape="1">
          <a:gsLst>
            <a:gs pos="0">
              <a:schemeClr val="phClr">
                <a:tint val="30000"/>
                <a:satMod val="200000"/>
              </a:schemeClr>
            </a:gs>
            <a:gs pos="30000">
              <a:schemeClr val="phClr">
                <a:tint val="60000"/>
                <a:satMod val="250000"/>
              </a:schemeClr>
            </a:gs>
            <a:gs pos="50000">
              <a:schemeClr val="phClr">
                <a:tint val="57000"/>
                <a:satMod val="250000"/>
              </a:schemeClr>
            </a:gs>
            <a:gs pos="100000">
              <a:schemeClr val="phClr">
                <a:tint val="17000"/>
                <a:satMod val="350000"/>
              </a:schemeClr>
            </a:gs>
          </a:gsLst>
          <a:lin ang="4000000" scaled="1"/>
        </a:gra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90000" algn="ctr" rotWithShape="0">
              <a:srgbClr val="000000">
                <a:alpha val="60000"/>
              </a:srgbClr>
            </a:outerShdw>
          </a:effectLst>
        </a:effectStyle>
        <a:effectStyle>
          <a:effectLst>
            <a:outerShdw blurRad="110000" algn="ctr" rotWithShape="0">
              <a:srgbClr val="000000">
                <a:alpha val="65000"/>
              </a:srgbClr>
            </a:outerShdw>
          </a:effectLst>
        </a:effectStyle>
        <a:effectStyle>
          <a:effectLst>
            <a:outerShdw blurRad="120000" algn="ctr" rotWithShape="0">
              <a:srgbClr val="000000">
                <a:alpha val="70000"/>
              </a:srgbClr>
            </a:outerShdw>
          </a:effectLst>
          <a:scene3d>
            <a:camera prst="orthographicFront"/>
            <a:lightRig rig="glow" dir="t">
              <a:rot lat="0" lon="0" rev="1800000"/>
            </a:lightRig>
          </a:scene3d>
          <a:sp3d contourW="12700" prstMaterial="dkEdge">
            <a:bevelT w="50800" h="44450" prst="angle"/>
            <a:contourClr>
              <a:schemeClr val="phClr">
                <a:shade val="40000"/>
              </a:schemeClr>
            </a:contourClr>
          </a:sp3d>
        </a:effectStyle>
      </a:effectStyleLst>
      <a:bgFillStyleLst>
        <a:solidFill>
          <a:schemeClr val="phClr"/>
        </a:solidFill>
        <a:gradFill rotWithShape="1">
          <a:gsLst>
            <a:gs pos="0">
              <a:schemeClr val="phClr">
                <a:tint val="75000"/>
                <a:satMod val="110000"/>
              </a:schemeClr>
            </a:gs>
            <a:gs pos="30000">
              <a:schemeClr val="phClr">
                <a:shade val="75000"/>
                <a:satMod val="130000"/>
              </a:schemeClr>
            </a:gs>
            <a:gs pos="50000">
              <a:schemeClr val="phClr">
                <a:shade val="70000"/>
                <a:satMod val="135000"/>
              </a:schemeClr>
            </a:gs>
            <a:gs pos="100000">
              <a:schemeClr val="phClr">
                <a:tint val="75000"/>
                <a:satMod val="110000"/>
              </a:schemeClr>
            </a:gs>
          </a:gsLst>
          <a:lin ang="4000000" scaled="1"/>
        </a:gradFill>
        <a:blipFill>
          <a:blip xmlns:r="http://schemas.openxmlformats.org/officeDocument/2006/relationships" r:embed="rId1">
            <a:duotone>
              <a:schemeClr val="phClr">
                <a:shade val="75000"/>
                <a:satMod val="120000"/>
              </a:schemeClr>
              <a:schemeClr val="phClr">
                <a:tint val="94000"/>
                <a:satMod val="21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SCRIPT-NC template">
  <a:themeElements>
    <a:clrScheme name="Custom 2">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FFFFFF"/>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2013</TotalTime>
  <Words>2014</Words>
  <Application>Microsoft Office PowerPoint</Application>
  <PresentationFormat>On-screen Show (4:3)</PresentationFormat>
  <Paragraphs>366</Paragraphs>
  <Slides>44</Slides>
  <Notes>34</Notes>
  <HiddenSlides>0</HiddenSlides>
  <MMClips>0</MMClips>
  <ScaleCrop>false</ScaleCrop>
  <HeadingPairs>
    <vt:vector size="4" baseType="variant">
      <vt:variant>
        <vt:lpstr>Theme</vt:lpstr>
      </vt:variant>
      <vt:variant>
        <vt:i4>5</vt:i4>
      </vt:variant>
      <vt:variant>
        <vt:lpstr>Slide Titles</vt:lpstr>
      </vt:variant>
      <vt:variant>
        <vt:i4>44</vt:i4>
      </vt:variant>
    </vt:vector>
  </HeadingPairs>
  <TitlesOfParts>
    <vt:vector size="49" baseType="lpstr">
      <vt:lpstr>Office Theme</vt:lpstr>
      <vt:lpstr>1_VIDEO VERSION</vt:lpstr>
      <vt:lpstr>1_Office Theme</vt:lpstr>
      <vt:lpstr>2_Office Theme</vt:lpstr>
      <vt:lpstr>1_SCRIPT-NC template</vt:lpstr>
      <vt:lpstr>PowerPoint Presentation</vt:lpstr>
      <vt:lpstr>PowerPoint Presentation</vt:lpstr>
      <vt:lpstr>Features of SCRIPT-NC’s  2015 Webinar Series</vt:lpstr>
      <vt:lpstr>About SCRIPT-NC’s 2015 Webinar Series </vt:lpstr>
      <vt:lpstr>PowerPoint Presentation</vt:lpstr>
      <vt:lpstr>Quick Poll</vt:lpstr>
      <vt:lpstr>Logistics </vt:lpstr>
      <vt:lpstr>PowerPoint Presentation</vt:lpstr>
      <vt:lpstr>Common Areas of Emphasis</vt:lpstr>
      <vt:lpstr>PowerPoint Presentation</vt:lpstr>
      <vt:lpstr>Commonly Used  Commercial Resources </vt:lpstr>
      <vt:lpstr>Look on your bookshelf</vt:lpstr>
      <vt:lpstr>Activities &amp; Materials: Resources from NAEYC</vt:lpstr>
      <vt:lpstr>PowerPoint Presentation</vt:lpstr>
      <vt:lpstr>PowerPoint Presentation</vt:lpstr>
      <vt:lpstr>Help Your Students to Connect the Dots</vt:lpstr>
      <vt:lpstr>Emphasize Early Intervention</vt:lpstr>
      <vt:lpstr>Early Intervention</vt:lpstr>
      <vt:lpstr>     Brain  Development</vt:lpstr>
      <vt:lpstr>Respectful Relationships and Responsive Caregiving</vt:lpstr>
      <vt:lpstr>Communication</vt:lpstr>
      <vt:lpstr>Mental Health</vt:lpstr>
      <vt:lpstr>Environments</vt:lpstr>
      <vt:lpstr>Environments</vt:lpstr>
      <vt:lpstr>Interactions</vt:lpstr>
      <vt:lpstr>  Our collective capability  What’s your favorite resource (video, activity, reading, etc.) for your infant/toddler/twos course? </vt:lpstr>
      <vt:lpstr>PowerPoint Presentation</vt:lpstr>
      <vt:lpstr>Child Observation Assignment</vt:lpstr>
      <vt:lpstr>What about.  . .</vt:lpstr>
      <vt:lpstr>Or what about . . .</vt:lpstr>
      <vt:lpstr>Design an Infant/Toddler Classroom Assignment</vt:lpstr>
      <vt:lpstr>What about.  . .</vt:lpstr>
      <vt:lpstr>Caregiver Handout Assignment</vt:lpstr>
      <vt:lpstr>What about.  . .</vt:lpstr>
      <vt:lpstr>What about.  . .</vt:lpstr>
      <vt:lpstr>Toy Design Assignment</vt:lpstr>
      <vt:lpstr>What about.  . .</vt:lpstr>
      <vt:lpstr>PowerPoint Presentation</vt:lpstr>
      <vt:lpstr>Upcoming Webinar</vt:lpstr>
      <vt:lpstr>Questions?</vt:lpstr>
      <vt:lpstr>Next Steps</vt:lpstr>
      <vt:lpstr>PowerPoint Presentation</vt:lpstr>
      <vt:lpstr>Give Us Your Feedback</vt:lpstr>
      <vt:lpstr>A final thought</vt:lpstr>
    </vt:vector>
  </TitlesOfParts>
  <Company>FPG Child Development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fpg</dc:creator>
  <cp:lastModifiedBy>fpg</cp:lastModifiedBy>
  <cp:revision>27</cp:revision>
  <cp:lastPrinted>2015-04-06T14:47:58Z</cp:lastPrinted>
  <dcterms:created xsi:type="dcterms:W3CDTF">2015-03-31T16:54:44Z</dcterms:created>
  <dcterms:modified xsi:type="dcterms:W3CDTF">2015-04-07T19:17:20Z</dcterms:modified>
</cp:coreProperties>
</file>